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78"/>
  </p:notesMasterIdLst>
  <p:handoutMasterIdLst>
    <p:handoutMasterId r:id="rId7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41" r:id="rId62"/>
    <p:sldId id="340" r:id="rId63"/>
    <p:sldId id="317" r:id="rId64"/>
    <p:sldId id="344" r:id="rId65"/>
    <p:sldId id="343" r:id="rId66"/>
    <p:sldId id="318" r:id="rId67"/>
    <p:sldId id="320" r:id="rId68"/>
    <p:sldId id="322" r:id="rId69"/>
    <p:sldId id="329" r:id="rId70"/>
    <p:sldId id="330" r:id="rId71"/>
    <p:sldId id="331" r:id="rId72"/>
    <p:sldId id="332" r:id="rId73"/>
    <p:sldId id="333" r:id="rId74"/>
    <p:sldId id="335" r:id="rId75"/>
    <p:sldId id="337" r:id="rId76"/>
    <p:sldId id="339" r:id="rId7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p:cViewPr varScale="1">
        <p:scale>
          <a:sx n="81" d="100"/>
          <a:sy n="81" d="100"/>
        </p:scale>
        <p:origin x="1445" y="58"/>
      </p:cViewPr>
      <p:guideLst>
        <p:guide orient="horz" pos="2880"/>
        <p:guide pos="2160"/>
      </p:guideLst>
    </p:cSldViewPr>
  </p:slideViewPr>
  <p:notesTextViewPr>
    <p:cViewPr>
      <p:scale>
        <a:sx n="100" d="100"/>
        <a:sy n="100" d="100"/>
      </p:scale>
      <p:origin x="0" y="0"/>
    </p:cViewPr>
  </p:notesTextViewPr>
  <p:notesViewPr>
    <p:cSldViewPr>
      <p:cViewPr varScale="1">
        <p:scale>
          <a:sx n="86" d="100"/>
          <a:sy n="86" d="100"/>
        </p:scale>
        <p:origin x="1157"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6A5304F8-7A43-422A-9DDD-0BD30D1A693D}" type="datetimeFigureOut">
              <a:rPr lang="en-US" smtClean="0"/>
              <a:t>8/24/2016</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8C2FBC8B-0AA8-4884-93E0-053249D7EC19}" type="slidenum">
              <a:rPr lang="en-US" smtClean="0"/>
              <a:t>‹#›</a:t>
            </a:fld>
            <a:endParaRPr lang="en-US"/>
          </a:p>
        </p:txBody>
      </p:sp>
    </p:spTree>
    <p:extLst>
      <p:ext uri="{BB962C8B-B14F-4D97-AF65-F5344CB8AC3E}">
        <p14:creationId xmlns:p14="http://schemas.microsoft.com/office/powerpoint/2010/main" val="2231903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94C49ED-CB50-41FF-BCBA-019EF5A21082}" type="datetimeFigureOut">
              <a:rPr lang="en-US" smtClean="0"/>
              <a:t>8/24/2016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3361BAF-04D8-494B-8995-697BE0BE41C4}" type="slidenum">
              <a:rPr lang="en-US" smtClean="0"/>
              <a:t>‹#›</a:t>
            </a:fld>
            <a:endParaRPr lang="en-US"/>
          </a:p>
        </p:txBody>
      </p:sp>
    </p:spTree>
    <p:extLst>
      <p:ext uri="{BB962C8B-B14F-4D97-AF65-F5344CB8AC3E}">
        <p14:creationId xmlns:p14="http://schemas.microsoft.com/office/powerpoint/2010/main" val="1652876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361BAF-04D8-494B-8995-697BE0BE41C4}" type="slidenum">
              <a:rPr lang="en-US" smtClean="0"/>
              <a:t>2</a:t>
            </a:fld>
            <a:endParaRPr lang="en-US"/>
          </a:p>
        </p:txBody>
      </p:sp>
    </p:spTree>
    <p:extLst>
      <p:ext uri="{BB962C8B-B14F-4D97-AF65-F5344CB8AC3E}">
        <p14:creationId xmlns:p14="http://schemas.microsoft.com/office/powerpoint/2010/main" val="3677485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b="1"/>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267200"/>
            <a:ext cx="6858000" cy="99060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t>8/24/2016</a:t>
            </a:fld>
            <a:endParaRPr lang="en-US"/>
          </a:p>
        </p:txBody>
      </p:sp>
      <p:sp>
        <p:nvSpPr>
          <p:cNvPr id="5" name="Footer Placeholder 4"/>
          <p:cNvSpPr>
            <a:spLocks noGrp="1"/>
          </p:cNvSpPr>
          <p:nvPr>
            <p:ph type="ftr" sz="quarter" idx="11"/>
          </p:nvPr>
        </p:nvSpPr>
        <p:spPr/>
        <p:txBody>
          <a:bodyPr/>
          <a:lstStyle/>
          <a:p>
            <a:pPr marL="12700">
              <a:lnSpc>
                <a:spcPts val="1920"/>
              </a:lnSpc>
            </a:pPr>
            <a:r>
              <a:rPr lang="en-US" spc="-10" smtClean="0"/>
              <a:t>Introduction</a:t>
            </a:r>
            <a:endParaRPr lang="en-US" spc="-10" dirty="0"/>
          </a:p>
        </p:txBody>
      </p:sp>
      <p:sp>
        <p:nvSpPr>
          <p:cNvPr id="6" name="Slide Number Placeholder 5"/>
          <p:cNvSpPr>
            <a:spLocks noGrp="1"/>
          </p:cNvSpPr>
          <p:nvPr>
            <p:ph type="sldNum" sz="quarter" idx="12"/>
          </p:nvPr>
        </p:nvSpPr>
        <p:spPr/>
        <p:txBody>
          <a:bodyPr/>
          <a:lstStyle/>
          <a:p>
            <a:pPr marL="25400">
              <a:lnSpc>
                <a:spcPts val="19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1425892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t>8/24/2016</a:t>
            </a:fld>
            <a:endParaRPr lang="en-US"/>
          </a:p>
        </p:txBody>
      </p:sp>
      <p:sp>
        <p:nvSpPr>
          <p:cNvPr id="5" name="Footer Placeholder 4"/>
          <p:cNvSpPr>
            <a:spLocks noGrp="1"/>
          </p:cNvSpPr>
          <p:nvPr>
            <p:ph type="ftr" sz="quarter" idx="11"/>
          </p:nvPr>
        </p:nvSpPr>
        <p:spPr/>
        <p:txBody>
          <a:bodyPr/>
          <a:lstStyle/>
          <a:p>
            <a:pPr marL="12700">
              <a:lnSpc>
                <a:spcPts val="1920"/>
              </a:lnSpc>
            </a:pPr>
            <a:r>
              <a:rPr lang="en-US" spc="-10" smtClean="0"/>
              <a:t>Introduction</a:t>
            </a:r>
            <a:endParaRPr lang="en-US" spc="-10" dirty="0"/>
          </a:p>
        </p:txBody>
      </p:sp>
      <p:sp>
        <p:nvSpPr>
          <p:cNvPr id="6" name="Slide Number Placeholder 5"/>
          <p:cNvSpPr>
            <a:spLocks noGrp="1"/>
          </p:cNvSpPr>
          <p:nvPr>
            <p:ph type="sldNum" sz="quarter" idx="12"/>
          </p:nvPr>
        </p:nvSpPr>
        <p:spPr/>
        <p:txBody>
          <a:bodyPr/>
          <a:lstStyle/>
          <a:p>
            <a:pPr marL="25400">
              <a:lnSpc>
                <a:spcPts val="19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2966804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t>8/24/2016</a:t>
            </a:fld>
            <a:endParaRPr lang="en-US"/>
          </a:p>
        </p:txBody>
      </p:sp>
      <p:sp>
        <p:nvSpPr>
          <p:cNvPr id="5" name="Footer Placeholder 4"/>
          <p:cNvSpPr>
            <a:spLocks noGrp="1"/>
          </p:cNvSpPr>
          <p:nvPr>
            <p:ph type="ftr" sz="quarter" idx="11"/>
          </p:nvPr>
        </p:nvSpPr>
        <p:spPr/>
        <p:txBody>
          <a:bodyPr/>
          <a:lstStyle/>
          <a:p>
            <a:pPr marL="12700">
              <a:lnSpc>
                <a:spcPts val="1920"/>
              </a:lnSpc>
            </a:pPr>
            <a:r>
              <a:rPr lang="en-US" spc="-10" smtClean="0"/>
              <a:t>Introduction</a:t>
            </a:r>
            <a:endParaRPr lang="en-US" spc="-10" dirty="0"/>
          </a:p>
        </p:txBody>
      </p:sp>
      <p:sp>
        <p:nvSpPr>
          <p:cNvPr id="6" name="Slide Number Placeholder 5"/>
          <p:cNvSpPr>
            <a:spLocks noGrp="1"/>
          </p:cNvSpPr>
          <p:nvPr>
            <p:ph type="sldNum" sz="quarter" idx="12"/>
          </p:nvPr>
        </p:nvSpPr>
        <p:spPr/>
        <p:txBody>
          <a:bodyPr/>
          <a:lstStyle/>
          <a:p>
            <a:pPr marL="25400">
              <a:lnSpc>
                <a:spcPts val="19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1318142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85801"/>
            <a:ext cx="7886700" cy="955672"/>
          </a:xfrm>
        </p:spPr>
        <p:txBody>
          <a:bodyPr>
            <a:normAutofit/>
          </a:bodyPr>
          <a:lstStyle>
            <a:lvl1pPr>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628650" y="1825624"/>
            <a:ext cx="7886700" cy="4346575"/>
          </a:xfrm>
        </p:spPr>
        <p:txBody>
          <a:bodyPr>
            <a:normAutofit/>
          </a:bodyPr>
          <a:lstStyle>
            <a:lvl1pPr marL="284163" indent="-284163">
              <a:spcAft>
                <a:spcPts val="600"/>
              </a:spcAft>
              <a:tabLst>
                <a:tab pos="230188" algn="l"/>
              </a:tabLst>
              <a:defRPr lang="en-US" sz="3600" dirty="0" smtClean="0"/>
            </a:lvl1pPr>
            <a:lvl2pPr marL="684213" indent="-284163">
              <a:spcAft>
                <a:spcPts val="600"/>
              </a:spcAft>
              <a:defRPr lang="en-US" sz="3200" dirty="0" smtClean="0"/>
            </a:lvl2pPr>
            <a:lvl3pPr marL="1260475" indent="-342900">
              <a:spcAft>
                <a:spcPts val="600"/>
              </a:spcAft>
              <a:defRPr lang="en-US" sz="2400" dirty="0" smtClean="0"/>
            </a:lvl3pPr>
            <a:lvl4pPr marL="1712913" indent="-339725">
              <a:spcAft>
                <a:spcPts val="600"/>
              </a:spcAft>
              <a:defRPr lang="en-US" sz="2000" dirty="0" smtClean="0"/>
            </a:lvl4pPr>
            <a:lvl5pPr marL="2174875" indent="-344488">
              <a:spcAft>
                <a:spcPts val="600"/>
              </a:spcAft>
              <a:defRPr lang="en-US" sz="20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pPr marL="12700">
              <a:lnSpc>
                <a:spcPts val="1920"/>
              </a:lnSpc>
            </a:pPr>
            <a:r>
              <a:rPr lang="en-US" spc="-10" smtClean="0"/>
              <a:t>Introduction</a:t>
            </a:r>
            <a:endParaRPr lang="en-US" spc="-10" dirty="0"/>
          </a:p>
        </p:txBody>
      </p:sp>
      <p:sp>
        <p:nvSpPr>
          <p:cNvPr id="6" name="Slide Number Placeholder 5"/>
          <p:cNvSpPr>
            <a:spLocks noGrp="1"/>
          </p:cNvSpPr>
          <p:nvPr>
            <p:ph type="sldNum" sz="quarter" idx="12"/>
          </p:nvPr>
        </p:nvSpPr>
        <p:spPr/>
        <p:txBody>
          <a:bodyPr/>
          <a:lstStyle/>
          <a:p>
            <a:pPr marL="25400">
              <a:lnSpc>
                <a:spcPts val="1920"/>
              </a:lnSpc>
            </a:pPr>
            <a:fld id="{81D60167-4931-47E6-BA6A-407CBD079E47}" type="slidenum">
              <a:rPr lang="en-US" spc="-5" smtClean="0"/>
              <a:t>‹#›</a:t>
            </a:fld>
            <a:endParaRPr lang="en-US" spc="-5" dirty="0"/>
          </a:p>
        </p:txBody>
      </p:sp>
      <p:sp>
        <p:nvSpPr>
          <p:cNvPr id="7" name="object 3"/>
          <p:cNvSpPr/>
          <p:nvPr userDrawn="1"/>
        </p:nvSpPr>
        <p:spPr>
          <a:xfrm>
            <a:off x="285750" y="6420246"/>
            <a:ext cx="2290318" cy="33304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874656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t>8/24/2016</a:t>
            </a:fld>
            <a:endParaRPr lang="en-US"/>
          </a:p>
        </p:txBody>
      </p:sp>
      <p:sp>
        <p:nvSpPr>
          <p:cNvPr id="5" name="Footer Placeholder 4"/>
          <p:cNvSpPr>
            <a:spLocks noGrp="1"/>
          </p:cNvSpPr>
          <p:nvPr>
            <p:ph type="ftr" sz="quarter" idx="11"/>
          </p:nvPr>
        </p:nvSpPr>
        <p:spPr/>
        <p:txBody>
          <a:bodyPr/>
          <a:lstStyle/>
          <a:p>
            <a:pPr marL="12700">
              <a:lnSpc>
                <a:spcPts val="1920"/>
              </a:lnSpc>
            </a:pPr>
            <a:r>
              <a:rPr lang="en-US" spc="-10" smtClean="0"/>
              <a:t>Introduction</a:t>
            </a:r>
            <a:endParaRPr lang="en-US" spc="-10" dirty="0"/>
          </a:p>
        </p:txBody>
      </p:sp>
      <p:sp>
        <p:nvSpPr>
          <p:cNvPr id="6" name="Slide Number Placeholder 5"/>
          <p:cNvSpPr>
            <a:spLocks noGrp="1"/>
          </p:cNvSpPr>
          <p:nvPr>
            <p:ph type="sldNum" sz="quarter" idx="12"/>
          </p:nvPr>
        </p:nvSpPr>
        <p:spPr/>
        <p:txBody>
          <a:bodyPr/>
          <a:lstStyle/>
          <a:p>
            <a:pPr marL="25400">
              <a:lnSpc>
                <a:spcPts val="19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23742296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t>8/24/2016</a:t>
            </a:fld>
            <a:endParaRPr lang="en-US"/>
          </a:p>
        </p:txBody>
      </p:sp>
      <p:sp>
        <p:nvSpPr>
          <p:cNvPr id="6" name="Footer Placeholder 5"/>
          <p:cNvSpPr>
            <a:spLocks noGrp="1"/>
          </p:cNvSpPr>
          <p:nvPr>
            <p:ph type="ftr" sz="quarter" idx="11"/>
          </p:nvPr>
        </p:nvSpPr>
        <p:spPr/>
        <p:txBody>
          <a:bodyPr/>
          <a:lstStyle/>
          <a:p>
            <a:pPr marL="12700">
              <a:lnSpc>
                <a:spcPts val="1920"/>
              </a:lnSpc>
            </a:pPr>
            <a:r>
              <a:rPr lang="en-US" spc="-10" smtClean="0"/>
              <a:t>Introduction</a:t>
            </a:r>
            <a:endParaRPr lang="en-US" spc="-10" dirty="0"/>
          </a:p>
        </p:txBody>
      </p:sp>
      <p:sp>
        <p:nvSpPr>
          <p:cNvPr id="7" name="Slide Number Placeholder 6"/>
          <p:cNvSpPr>
            <a:spLocks noGrp="1"/>
          </p:cNvSpPr>
          <p:nvPr>
            <p:ph type="sldNum" sz="quarter" idx="12"/>
          </p:nvPr>
        </p:nvSpPr>
        <p:spPr/>
        <p:txBody>
          <a:bodyPr/>
          <a:lstStyle/>
          <a:p>
            <a:pPr marL="25400">
              <a:lnSpc>
                <a:spcPts val="19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391870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t>8/24/2016</a:t>
            </a:fld>
            <a:endParaRPr lang="en-US"/>
          </a:p>
        </p:txBody>
      </p:sp>
      <p:sp>
        <p:nvSpPr>
          <p:cNvPr id="8" name="Footer Placeholder 7"/>
          <p:cNvSpPr>
            <a:spLocks noGrp="1"/>
          </p:cNvSpPr>
          <p:nvPr>
            <p:ph type="ftr" sz="quarter" idx="11"/>
          </p:nvPr>
        </p:nvSpPr>
        <p:spPr/>
        <p:txBody>
          <a:bodyPr/>
          <a:lstStyle/>
          <a:p>
            <a:pPr marL="12700">
              <a:lnSpc>
                <a:spcPts val="1920"/>
              </a:lnSpc>
            </a:pPr>
            <a:r>
              <a:rPr lang="en-US" spc="-10" smtClean="0"/>
              <a:t>Introduction</a:t>
            </a:r>
            <a:endParaRPr lang="en-US" spc="-10" dirty="0"/>
          </a:p>
        </p:txBody>
      </p:sp>
      <p:sp>
        <p:nvSpPr>
          <p:cNvPr id="9" name="Slide Number Placeholder 8"/>
          <p:cNvSpPr>
            <a:spLocks noGrp="1"/>
          </p:cNvSpPr>
          <p:nvPr>
            <p:ph type="sldNum" sz="quarter" idx="12"/>
          </p:nvPr>
        </p:nvSpPr>
        <p:spPr/>
        <p:txBody>
          <a:bodyPr/>
          <a:lstStyle/>
          <a:p>
            <a:pPr marL="25400">
              <a:lnSpc>
                <a:spcPts val="19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363931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609600"/>
            <a:ext cx="7886700" cy="1081089"/>
          </a:xfrm>
        </p:spPr>
        <p:txBody>
          <a:bodyPr/>
          <a:lstStyle>
            <a:lvl1pPr>
              <a:defRPr b="1"/>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t>8/24/2016</a:t>
            </a:fld>
            <a:endParaRPr lang="en-US"/>
          </a:p>
        </p:txBody>
      </p:sp>
      <p:sp>
        <p:nvSpPr>
          <p:cNvPr id="4" name="Footer Placeholder 3"/>
          <p:cNvSpPr>
            <a:spLocks noGrp="1"/>
          </p:cNvSpPr>
          <p:nvPr>
            <p:ph type="ftr" sz="quarter" idx="11"/>
          </p:nvPr>
        </p:nvSpPr>
        <p:spPr/>
        <p:txBody>
          <a:bodyPr/>
          <a:lstStyle/>
          <a:p>
            <a:pPr marL="12700">
              <a:lnSpc>
                <a:spcPts val="1920"/>
              </a:lnSpc>
            </a:pPr>
            <a:r>
              <a:rPr lang="en-US" spc="-10" smtClean="0"/>
              <a:t>Introduction</a:t>
            </a:r>
            <a:endParaRPr lang="en-US" spc="-10" dirty="0"/>
          </a:p>
        </p:txBody>
      </p:sp>
      <p:sp>
        <p:nvSpPr>
          <p:cNvPr id="5" name="Slide Number Placeholder 4"/>
          <p:cNvSpPr>
            <a:spLocks noGrp="1"/>
          </p:cNvSpPr>
          <p:nvPr>
            <p:ph type="sldNum" sz="quarter" idx="12"/>
          </p:nvPr>
        </p:nvSpPr>
        <p:spPr/>
        <p:txBody>
          <a:bodyPr/>
          <a:lstStyle/>
          <a:p>
            <a:pPr marL="25400">
              <a:lnSpc>
                <a:spcPts val="19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2342324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t>8/24/2016</a:t>
            </a:fld>
            <a:endParaRPr lang="en-US"/>
          </a:p>
        </p:txBody>
      </p:sp>
      <p:sp>
        <p:nvSpPr>
          <p:cNvPr id="3" name="Footer Placeholder 2"/>
          <p:cNvSpPr>
            <a:spLocks noGrp="1"/>
          </p:cNvSpPr>
          <p:nvPr>
            <p:ph type="ftr" sz="quarter" idx="11"/>
          </p:nvPr>
        </p:nvSpPr>
        <p:spPr/>
        <p:txBody>
          <a:bodyPr/>
          <a:lstStyle/>
          <a:p>
            <a:pPr marL="12700">
              <a:lnSpc>
                <a:spcPts val="1920"/>
              </a:lnSpc>
            </a:pPr>
            <a:r>
              <a:rPr lang="en-US" spc="-10" smtClean="0"/>
              <a:t>Introduction</a:t>
            </a:r>
            <a:endParaRPr lang="en-US" spc="-10" dirty="0"/>
          </a:p>
        </p:txBody>
      </p:sp>
      <p:sp>
        <p:nvSpPr>
          <p:cNvPr id="4" name="Slide Number Placeholder 3"/>
          <p:cNvSpPr>
            <a:spLocks noGrp="1"/>
          </p:cNvSpPr>
          <p:nvPr>
            <p:ph type="sldNum" sz="quarter" idx="12"/>
          </p:nvPr>
        </p:nvSpPr>
        <p:spPr/>
        <p:txBody>
          <a:bodyPr/>
          <a:lstStyle/>
          <a:p>
            <a:pPr marL="25400">
              <a:lnSpc>
                <a:spcPts val="19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2508014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t>8/24/2016</a:t>
            </a:fld>
            <a:endParaRPr lang="en-US"/>
          </a:p>
        </p:txBody>
      </p:sp>
      <p:sp>
        <p:nvSpPr>
          <p:cNvPr id="6" name="Footer Placeholder 5"/>
          <p:cNvSpPr>
            <a:spLocks noGrp="1"/>
          </p:cNvSpPr>
          <p:nvPr>
            <p:ph type="ftr" sz="quarter" idx="11"/>
          </p:nvPr>
        </p:nvSpPr>
        <p:spPr/>
        <p:txBody>
          <a:bodyPr/>
          <a:lstStyle/>
          <a:p>
            <a:pPr marL="12700">
              <a:lnSpc>
                <a:spcPts val="1920"/>
              </a:lnSpc>
            </a:pPr>
            <a:r>
              <a:rPr lang="en-US" spc="-10" smtClean="0"/>
              <a:t>Introduction</a:t>
            </a:r>
            <a:endParaRPr lang="en-US" spc="-10" dirty="0"/>
          </a:p>
        </p:txBody>
      </p:sp>
      <p:sp>
        <p:nvSpPr>
          <p:cNvPr id="7" name="Slide Number Placeholder 6"/>
          <p:cNvSpPr>
            <a:spLocks noGrp="1"/>
          </p:cNvSpPr>
          <p:nvPr>
            <p:ph type="sldNum" sz="quarter" idx="12"/>
          </p:nvPr>
        </p:nvSpPr>
        <p:spPr/>
        <p:txBody>
          <a:bodyPr/>
          <a:lstStyle/>
          <a:p>
            <a:pPr marL="25400">
              <a:lnSpc>
                <a:spcPts val="19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786757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t>8/24/2016</a:t>
            </a:fld>
            <a:endParaRPr lang="en-US"/>
          </a:p>
        </p:txBody>
      </p:sp>
      <p:sp>
        <p:nvSpPr>
          <p:cNvPr id="6" name="Footer Placeholder 5"/>
          <p:cNvSpPr>
            <a:spLocks noGrp="1"/>
          </p:cNvSpPr>
          <p:nvPr>
            <p:ph type="ftr" sz="quarter" idx="11"/>
          </p:nvPr>
        </p:nvSpPr>
        <p:spPr/>
        <p:txBody>
          <a:bodyPr/>
          <a:lstStyle/>
          <a:p>
            <a:pPr marL="12700">
              <a:lnSpc>
                <a:spcPts val="1920"/>
              </a:lnSpc>
            </a:pPr>
            <a:r>
              <a:rPr lang="en-US" spc="-10" smtClean="0"/>
              <a:t>Introduction</a:t>
            </a:r>
            <a:endParaRPr lang="en-US" spc="-10" dirty="0"/>
          </a:p>
        </p:txBody>
      </p:sp>
      <p:sp>
        <p:nvSpPr>
          <p:cNvPr id="7" name="Slide Number Placeholder 6"/>
          <p:cNvSpPr>
            <a:spLocks noGrp="1"/>
          </p:cNvSpPr>
          <p:nvPr>
            <p:ph type="sldNum" sz="quarter" idx="12"/>
          </p:nvPr>
        </p:nvSpPr>
        <p:spPr/>
        <p:txBody>
          <a:bodyPr/>
          <a:lstStyle/>
          <a:p>
            <a:pPr marL="25400">
              <a:lnSpc>
                <a:spcPts val="19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1983934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marL="12700">
              <a:lnSpc>
                <a:spcPts val="1920"/>
              </a:lnSpc>
            </a:pPr>
            <a:r>
              <a:rPr lang="en-US" spc="-10" dirty="0" smtClean="0"/>
              <a:t>Introduction</a:t>
            </a:r>
            <a:endParaRPr lang="en-US" spc="-10"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pPr marL="25400">
              <a:lnSpc>
                <a:spcPts val="1920"/>
              </a:lnSpc>
            </a:pPr>
            <a:fld id="{81D60167-4931-47E6-BA6A-407CBD079E47}" type="slidenum">
              <a:rPr lang="en-US" spc="-5" smtClean="0"/>
              <a:pPr marL="25400">
                <a:lnSpc>
                  <a:spcPts val="1920"/>
                </a:lnSpc>
              </a:pPr>
              <a:t>‹#›</a:t>
            </a:fld>
            <a:endParaRPr lang="en-US" spc="-5" dirty="0"/>
          </a:p>
        </p:txBody>
      </p:sp>
      <p:sp>
        <p:nvSpPr>
          <p:cNvPr id="7" name="object 4"/>
          <p:cNvSpPr/>
          <p:nvPr userDrawn="1"/>
        </p:nvSpPr>
        <p:spPr>
          <a:xfrm>
            <a:off x="0" y="2"/>
            <a:ext cx="9144000" cy="547748"/>
          </a:xfrm>
          <a:prstGeom prst="rect">
            <a:avLst/>
          </a:prstGeom>
          <a:blipFill>
            <a:blip r:embed="rId13" cstate="print"/>
            <a:stretch>
              <a:fillRect/>
            </a:stretch>
          </a:blipFill>
        </p:spPr>
        <p:txBody>
          <a:bodyPr wrap="square" lIns="0" tIns="0" rIns="0" bIns="0" rtlCol="0"/>
          <a:lstStyle/>
          <a:p>
            <a:endParaRPr/>
          </a:p>
        </p:txBody>
      </p:sp>
      <p:sp>
        <p:nvSpPr>
          <p:cNvPr id="8" name="object 3"/>
          <p:cNvSpPr/>
          <p:nvPr userDrawn="1"/>
        </p:nvSpPr>
        <p:spPr>
          <a:xfrm>
            <a:off x="285750" y="6420246"/>
            <a:ext cx="2290318" cy="333042"/>
          </a:xfrm>
          <a:prstGeom prst="rect">
            <a:avLst/>
          </a:prstGeom>
          <a:blipFill>
            <a:blip r:embed="rId14" cstate="print"/>
            <a:stretch>
              <a:fillRect/>
            </a:stretch>
          </a:blipFill>
        </p:spPr>
        <p:txBody>
          <a:bodyPr wrap="square" lIns="0" tIns="0" rIns="0" bIns="0" rtlCol="0"/>
          <a:lstStyle/>
          <a:p>
            <a:endParaRPr/>
          </a:p>
        </p:txBody>
      </p:sp>
      <p:sp>
        <p:nvSpPr>
          <p:cNvPr id="9" name="object 4"/>
          <p:cNvSpPr/>
          <p:nvPr userDrawn="1"/>
        </p:nvSpPr>
        <p:spPr>
          <a:xfrm>
            <a:off x="7503666" y="6270630"/>
            <a:ext cx="533400" cy="536566"/>
          </a:xfrm>
          <a:prstGeom prst="rect">
            <a:avLst/>
          </a:prstGeom>
          <a:blipFill>
            <a:blip r:embed="rId1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3706952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ocs-new.ippc.int/"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hyperlink" Target="mailto:IPPC-OCS@fao.org" TargetMode="External"/><Relationship Id="rId2" Type="http://schemas.openxmlformats.org/officeDocument/2006/relationships/hyperlink" Target="https://www.ippc.int/en/online-comment-system/"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ctrTitle"/>
          </p:nvPr>
        </p:nvSpPr>
        <p:spPr/>
        <p:txBody>
          <a:bodyPr>
            <a:normAutofit fontScale="90000"/>
          </a:bodyPr>
          <a:lstStyle/>
          <a:p>
            <a:r>
              <a:rPr lang="en-US" dirty="0" smtClean="0"/>
              <a:t>General introduction and welcome to the IPPC Standard Setting Course</a:t>
            </a:r>
            <a:endParaRPr lang="en-US" dirty="0"/>
          </a:p>
        </p:txBody>
      </p:sp>
      <p:sp>
        <p:nvSpPr>
          <p:cNvPr id="7" name="Subtitle 6"/>
          <p:cNvSpPr>
            <a:spLocks noGrp="1"/>
          </p:cNvSpPr>
          <p:nvPr>
            <p:ph type="subTitle" idx="1"/>
          </p:nvPr>
        </p:nvSpPr>
        <p:spPr>
          <a:xfrm>
            <a:off x="1143000" y="4191000"/>
            <a:ext cx="6858000" cy="1066800"/>
          </a:xfrm>
        </p:spPr>
        <p:txBody>
          <a:bodyPr/>
          <a:lstStyle/>
          <a:p>
            <a:r>
              <a:rPr lang="en-US" dirty="0" smtClean="0"/>
              <a:t>Standard Setting Training Course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smtClean="0"/>
              <a:t>Standards Committee</a:t>
            </a:r>
            <a:endParaRPr lang="en-US" dirty="0"/>
          </a:p>
        </p:txBody>
      </p:sp>
      <p:sp>
        <p:nvSpPr>
          <p:cNvPr id="45" name="object 45"/>
          <p:cNvSpPr txBox="1">
            <a:spLocks noGrp="1"/>
          </p:cNvSpPr>
          <p:nvPr>
            <p:ph type="ftr" sz="quarter" idx="11"/>
          </p:nvPr>
        </p:nvSpPr>
        <p:spPr/>
        <p:txBody>
          <a:bodyPr/>
          <a:lstStyle/>
          <a:p>
            <a:r>
              <a:rPr lang="en-US" smtClean="0"/>
              <a:t>Introduction</a:t>
            </a:r>
            <a:endParaRPr lang="en-US" dirty="0"/>
          </a:p>
        </p:txBody>
      </p:sp>
      <p:sp>
        <p:nvSpPr>
          <p:cNvPr id="46" name="object 46"/>
          <p:cNvSpPr txBox="1">
            <a:spLocks noGrp="1"/>
          </p:cNvSpPr>
          <p:nvPr>
            <p:ph type="sldNum" sz="quarter" idx="12"/>
          </p:nvPr>
        </p:nvSpPr>
        <p:spPr/>
        <p:txBody>
          <a:bodyPr/>
          <a:lstStyle/>
          <a:p>
            <a:fld id="{81D60167-4931-47E6-BA6A-407CBD079E47}" type="slidenum">
              <a:rPr lang="en-US" smtClean="0"/>
              <a:pPr/>
              <a:t>10</a:t>
            </a:fld>
            <a:endParaRPr lang="en-US" dirty="0"/>
          </a:p>
        </p:txBody>
      </p:sp>
      <p:sp>
        <p:nvSpPr>
          <p:cNvPr id="6" name="object 6"/>
          <p:cNvSpPr/>
          <p:nvPr/>
        </p:nvSpPr>
        <p:spPr>
          <a:xfrm>
            <a:off x="300036" y="2433637"/>
            <a:ext cx="2714410" cy="384968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449053" y="2449372"/>
            <a:ext cx="5090109" cy="355066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60101" y="3474992"/>
            <a:ext cx="3810" cy="0"/>
          </a:xfrm>
          <a:custGeom>
            <a:avLst/>
            <a:gdLst/>
            <a:ahLst/>
            <a:cxnLst/>
            <a:rect l="l" t="t" r="r" b="b"/>
            <a:pathLst>
              <a:path w="3809">
                <a:moveTo>
                  <a:pt x="0" y="0"/>
                </a:moveTo>
                <a:lnTo>
                  <a:pt x="3492" y="0"/>
                </a:lnTo>
              </a:path>
            </a:pathLst>
          </a:custGeom>
          <a:ln w="50076">
            <a:solidFill>
              <a:srgbClr val="FAC090"/>
            </a:solidFill>
          </a:ln>
        </p:spPr>
        <p:txBody>
          <a:bodyPr wrap="square" lIns="0" tIns="0" rIns="0" bIns="0" rtlCol="0"/>
          <a:lstStyle/>
          <a:p>
            <a:endParaRPr/>
          </a:p>
        </p:txBody>
      </p:sp>
      <p:sp>
        <p:nvSpPr>
          <p:cNvPr id="9" name="object 9"/>
          <p:cNvSpPr/>
          <p:nvPr/>
        </p:nvSpPr>
        <p:spPr>
          <a:xfrm>
            <a:off x="660110" y="3449954"/>
            <a:ext cx="3810" cy="50165"/>
          </a:xfrm>
          <a:custGeom>
            <a:avLst/>
            <a:gdLst/>
            <a:ahLst/>
            <a:cxnLst/>
            <a:rect l="l" t="t" r="r" b="b"/>
            <a:pathLst>
              <a:path w="3809" h="50164">
                <a:moveTo>
                  <a:pt x="0" y="50076"/>
                </a:moveTo>
                <a:lnTo>
                  <a:pt x="0" y="39649"/>
                </a:lnTo>
                <a:lnTo>
                  <a:pt x="584" y="29209"/>
                </a:lnTo>
                <a:lnTo>
                  <a:pt x="1739" y="16687"/>
                </a:lnTo>
                <a:lnTo>
                  <a:pt x="3479" y="0"/>
                </a:lnTo>
              </a:path>
            </a:pathLst>
          </a:custGeom>
          <a:ln w="9525">
            <a:solidFill>
              <a:srgbClr val="FFFFFF"/>
            </a:solidFill>
          </a:ln>
        </p:spPr>
        <p:txBody>
          <a:bodyPr wrap="square" lIns="0" tIns="0" rIns="0" bIns="0" rtlCol="0"/>
          <a:lstStyle/>
          <a:p>
            <a:endParaRPr/>
          </a:p>
        </p:txBody>
      </p:sp>
      <p:sp>
        <p:nvSpPr>
          <p:cNvPr id="10" name="object 10"/>
          <p:cNvSpPr/>
          <p:nvPr/>
        </p:nvSpPr>
        <p:spPr>
          <a:xfrm>
            <a:off x="633983" y="3498596"/>
            <a:ext cx="26670" cy="52069"/>
          </a:xfrm>
          <a:custGeom>
            <a:avLst/>
            <a:gdLst/>
            <a:ahLst/>
            <a:cxnLst/>
            <a:rect l="l" t="t" r="r" b="b"/>
            <a:pathLst>
              <a:path w="26670" h="52070">
                <a:moveTo>
                  <a:pt x="26123" y="0"/>
                </a:moveTo>
                <a:lnTo>
                  <a:pt x="20015" y="1536"/>
                </a:lnTo>
                <a:lnTo>
                  <a:pt x="14452" y="3073"/>
                </a:lnTo>
                <a:lnTo>
                  <a:pt x="10007" y="5384"/>
                </a:lnTo>
                <a:lnTo>
                  <a:pt x="6108" y="6921"/>
                </a:lnTo>
                <a:lnTo>
                  <a:pt x="3340" y="9232"/>
                </a:lnTo>
                <a:lnTo>
                  <a:pt x="0" y="15379"/>
                </a:lnTo>
                <a:lnTo>
                  <a:pt x="0" y="23063"/>
                </a:lnTo>
                <a:lnTo>
                  <a:pt x="1117" y="27673"/>
                </a:lnTo>
                <a:lnTo>
                  <a:pt x="1663" y="32296"/>
                </a:lnTo>
                <a:lnTo>
                  <a:pt x="2781" y="36131"/>
                </a:lnTo>
                <a:lnTo>
                  <a:pt x="5003" y="44589"/>
                </a:lnTo>
                <a:lnTo>
                  <a:pt x="7785" y="51511"/>
                </a:lnTo>
                <a:lnTo>
                  <a:pt x="26123" y="51511"/>
                </a:lnTo>
                <a:lnTo>
                  <a:pt x="26123" y="0"/>
                </a:lnTo>
                <a:close/>
              </a:path>
            </a:pathLst>
          </a:custGeom>
          <a:solidFill>
            <a:srgbClr val="FAC090"/>
          </a:solidFill>
        </p:spPr>
        <p:txBody>
          <a:bodyPr wrap="square" lIns="0" tIns="0" rIns="0" bIns="0" rtlCol="0"/>
          <a:lstStyle/>
          <a:p>
            <a:endParaRPr/>
          </a:p>
        </p:txBody>
      </p:sp>
      <p:sp>
        <p:nvSpPr>
          <p:cNvPr id="11" name="object 11"/>
          <p:cNvSpPr/>
          <p:nvPr/>
        </p:nvSpPr>
        <p:spPr>
          <a:xfrm>
            <a:off x="633983" y="3498596"/>
            <a:ext cx="26670" cy="52069"/>
          </a:xfrm>
          <a:custGeom>
            <a:avLst/>
            <a:gdLst/>
            <a:ahLst/>
            <a:cxnLst/>
            <a:rect l="l" t="t" r="r" b="b"/>
            <a:pathLst>
              <a:path w="26670" h="52070">
                <a:moveTo>
                  <a:pt x="0" y="18453"/>
                </a:moveTo>
                <a:lnTo>
                  <a:pt x="0" y="23063"/>
                </a:lnTo>
                <a:lnTo>
                  <a:pt x="1117" y="27673"/>
                </a:lnTo>
                <a:lnTo>
                  <a:pt x="1663" y="32296"/>
                </a:lnTo>
                <a:lnTo>
                  <a:pt x="2781" y="36131"/>
                </a:lnTo>
                <a:lnTo>
                  <a:pt x="5003" y="44589"/>
                </a:lnTo>
                <a:lnTo>
                  <a:pt x="7785" y="51511"/>
                </a:lnTo>
                <a:lnTo>
                  <a:pt x="26123" y="51511"/>
                </a:lnTo>
                <a:lnTo>
                  <a:pt x="26123" y="0"/>
                </a:lnTo>
                <a:lnTo>
                  <a:pt x="20015" y="1536"/>
                </a:lnTo>
                <a:lnTo>
                  <a:pt x="14452" y="3073"/>
                </a:lnTo>
                <a:lnTo>
                  <a:pt x="10007" y="5384"/>
                </a:lnTo>
                <a:lnTo>
                  <a:pt x="6108" y="6921"/>
                </a:lnTo>
                <a:lnTo>
                  <a:pt x="3340" y="9232"/>
                </a:lnTo>
                <a:lnTo>
                  <a:pt x="1663" y="12306"/>
                </a:lnTo>
                <a:lnTo>
                  <a:pt x="0" y="15379"/>
                </a:lnTo>
                <a:lnTo>
                  <a:pt x="0" y="18453"/>
                </a:lnTo>
              </a:path>
            </a:pathLst>
          </a:custGeom>
          <a:ln w="9524">
            <a:solidFill>
              <a:srgbClr val="FFFFFF"/>
            </a:solidFill>
          </a:ln>
        </p:spPr>
        <p:txBody>
          <a:bodyPr wrap="square" lIns="0" tIns="0" rIns="0" bIns="0" rtlCol="0"/>
          <a:lstStyle/>
          <a:p>
            <a:endParaRPr/>
          </a:p>
        </p:txBody>
      </p:sp>
      <p:sp>
        <p:nvSpPr>
          <p:cNvPr id="12" name="object 12"/>
          <p:cNvSpPr/>
          <p:nvPr/>
        </p:nvSpPr>
        <p:spPr>
          <a:xfrm>
            <a:off x="8234819" y="5185448"/>
            <a:ext cx="13970" cy="52069"/>
          </a:xfrm>
          <a:custGeom>
            <a:avLst/>
            <a:gdLst/>
            <a:ahLst/>
            <a:cxnLst/>
            <a:rect l="l" t="t" r="r" b="b"/>
            <a:pathLst>
              <a:path w="13970" h="52070">
                <a:moveTo>
                  <a:pt x="8445" y="0"/>
                </a:moveTo>
                <a:lnTo>
                  <a:pt x="5905" y="4991"/>
                </a:lnTo>
                <a:lnTo>
                  <a:pt x="3378" y="10807"/>
                </a:lnTo>
                <a:lnTo>
                  <a:pt x="1689" y="14122"/>
                </a:lnTo>
                <a:lnTo>
                  <a:pt x="838" y="18275"/>
                </a:lnTo>
                <a:lnTo>
                  <a:pt x="0" y="21602"/>
                </a:lnTo>
                <a:lnTo>
                  <a:pt x="0" y="51511"/>
                </a:lnTo>
                <a:lnTo>
                  <a:pt x="13931" y="10807"/>
                </a:lnTo>
                <a:lnTo>
                  <a:pt x="8445" y="0"/>
                </a:lnTo>
                <a:close/>
              </a:path>
            </a:pathLst>
          </a:custGeom>
          <a:solidFill>
            <a:srgbClr val="FAC090"/>
          </a:solidFill>
        </p:spPr>
        <p:txBody>
          <a:bodyPr wrap="square" lIns="0" tIns="0" rIns="0" bIns="0" rtlCol="0"/>
          <a:lstStyle/>
          <a:p>
            <a:endParaRPr/>
          </a:p>
        </p:txBody>
      </p:sp>
      <p:sp>
        <p:nvSpPr>
          <p:cNvPr id="13" name="object 13"/>
          <p:cNvSpPr/>
          <p:nvPr/>
        </p:nvSpPr>
        <p:spPr>
          <a:xfrm>
            <a:off x="8234819" y="5185448"/>
            <a:ext cx="13970" cy="52069"/>
          </a:xfrm>
          <a:custGeom>
            <a:avLst/>
            <a:gdLst/>
            <a:ahLst/>
            <a:cxnLst/>
            <a:rect l="l" t="t" r="r" b="b"/>
            <a:pathLst>
              <a:path w="13970" h="52070">
                <a:moveTo>
                  <a:pt x="0" y="51511"/>
                </a:moveTo>
                <a:lnTo>
                  <a:pt x="0" y="51511"/>
                </a:lnTo>
                <a:lnTo>
                  <a:pt x="0" y="21602"/>
                </a:lnTo>
                <a:lnTo>
                  <a:pt x="838" y="18275"/>
                </a:lnTo>
                <a:lnTo>
                  <a:pt x="1689" y="14122"/>
                </a:lnTo>
                <a:lnTo>
                  <a:pt x="3378" y="10807"/>
                </a:lnTo>
                <a:lnTo>
                  <a:pt x="5905" y="4991"/>
                </a:lnTo>
                <a:lnTo>
                  <a:pt x="8445" y="0"/>
                </a:lnTo>
                <a:lnTo>
                  <a:pt x="10972" y="4991"/>
                </a:lnTo>
                <a:lnTo>
                  <a:pt x="13931" y="10807"/>
                </a:lnTo>
              </a:path>
            </a:pathLst>
          </a:custGeom>
          <a:ln w="9525">
            <a:solidFill>
              <a:srgbClr val="FFFFFF"/>
            </a:solidFill>
          </a:ln>
        </p:spPr>
        <p:txBody>
          <a:bodyPr wrap="square" lIns="0" tIns="0" rIns="0" bIns="0" rtlCol="0"/>
          <a:lstStyle/>
          <a:p>
            <a:endParaRPr/>
          </a:p>
        </p:txBody>
      </p:sp>
      <p:sp>
        <p:nvSpPr>
          <p:cNvPr id="14" name="object 14"/>
          <p:cNvSpPr/>
          <p:nvPr/>
        </p:nvSpPr>
        <p:spPr>
          <a:xfrm>
            <a:off x="8245271" y="5267007"/>
            <a:ext cx="10795" cy="53340"/>
          </a:xfrm>
          <a:custGeom>
            <a:avLst/>
            <a:gdLst/>
            <a:ahLst/>
            <a:cxnLst/>
            <a:rect l="l" t="t" r="r" b="b"/>
            <a:pathLst>
              <a:path w="10795" h="53339">
                <a:moveTo>
                  <a:pt x="10452" y="0"/>
                </a:moveTo>
                <a:lnTo>
                  <a:pt x="0" y="0"/>
                </a:lnTo>
                <a:lnTo>
                  <a:pt x="0" y="52946"/>
                </a:lnTo>
                <a:lnTo>
                  <a:pt x="2413" y="17652"/>
                </a:lnTo>
                <a:lnTo>
                  <a:pt x="6431" y="17652"/>
                </a:lnTo>
                <a:lnTo>
                  <a:pt x="10452" y="0"/>
                </a:lnTo>
                <a:close/>
              </a:path>
              <a:path w="10795" h="53339">
                <a:moveTo>
                  <a:pt x="6431" y="17652"/>
                </a:moveTo>
                <a:lnTo>
                  <a:pt x="2413" y="17652"/>
                </a:lnTo>
                <a:lnTo>
                  <a:pt x="2413" y="35293"/>
                </a:lnTo>
                <a:lnTo>
                  <a:pt x="6431" y="17652"/>
                </a:lnTo>
                <a:close/>
              </a:path>
            </a:pathLst>
          </a:custGeom>
          <a:solidFill>
            <a:srgbClr val="FAC090"/>
          </a:solidFill>
        </p:spPr>
        <p:txBody>
          <a:bodyPr wrap="square" lIns="0" tIns="0" rIns="0" bIns="0" rtlCol="0"/>
          <a:lstStyle/>
          <a:p>
            <a:endParaRPr/>
          </a:p>
        </p:txBody>
      </p:sp>
      <p:sp>
        <p:nvSpPr>
          <p:cNvPr id="15" name="object 15"/>
          <p:cNvSpPr/>
          <p:nvPr/>
        </p:nvSpPr>
        <p:spPr>
          <a:xfrm>
            <a:off x="8245271" y="5267020"/>
            <a:ext cx="10795" cy="53340"/>
          </a:xfrm>
          <a:custGeom>
            <a:avLst/>
            <a:gdLst/>
            <a:ahLst/>
            <a:cxnLst/>
            <a:rect l="l" t="t" r="r" b="b"/>
            <a:pathLst>
              <a:path w="10795" h="53339">
                <a:moveTo>
                  <a:pt x="0" y="52933"/>
                </a:moveTo>
                <a:lnTo>
                  <a:pt x="0" y="0"/>
                </a:lnTo>
                <a:lnTo>
                  <a:pt x="10452" y="0"/>
                </a:lnTo>
                <a:lnTo>
                  <a:pt x="2413" y="35293"/>
                </a:lnTo>
                <a:lnTo>
                  <a:pt x="2413" y="17640"/>
                </a:lnTo>
              </a:path>
            </a:pathLst>
          </a:custGeom>
          <a:ln w="9525">
            <a:solidFill>
              <a:srgbClr val="FFFFFF"/>
            </a:solidFill>
          </a:ln>
        </p:spPr>
        <p:txBody>
          <a:bodyPr wrap="square" lIns="0" tIns="0" rIns="0" bIns="0" rtlCol="0"/>
          <a:lstStyle/>
          <a:p>
            <a:endParaRPr/>
          </a:p>
        </p:txBody>
      </p:sp>
      <p:sp>
        <p:nvSpPr>
          <p:cNvPr id="16" name="object 16"/>
          <p:cNvSpPr/>
          <p:nvPr/>
        </p:nvSpPr>
        <p:spPr>
          <a:xfrm>
            <a:off x="8370684" y="5185460"/>
            <a:ext cx="85725" cy="117475"/>
          </a:xfrm>
          <a:custGeom>
            <a:avLst/>
            <a:gdLst/>
            <a:ahLst/>
            <a:cxnLst/>
            <a:rect l="l" t="t" r="r" b="b"/>
            <a:pathLst>
              <a:path w="85725" h="117475">
                <a:moveTo>
                  <a:pt x="0" y="0"/>
                </a:moveTo>
                <a:lnTo>
                  <a:pt x="0" y="24434"/>
                </a:lnTo>
                <a:lnTo>
                  <a:pt x="469" y="29324"/>
                </a:lnTo>
                <a:lnTo>
                  <a:pt x="1892" y="33235"/>
                </a:lnTo>
                <a:lnTo>
                  <a:pt x="2844" y="37642"/>
                </a:lnTo>
                <a:lnTo>
                  <a:pt x="4737" y="41059"/>
                </a:lnTo>
                <a:lnTo>
                  <a:pt x="7112" y="44970"/>
                </a:lnTo>
                <a:lnTo>
                  <a:pt x="15646" y="53771"/>
                </a:lnTo>
                <a:lnTo>
                  <a:pt x="22758" y="59143"/>
                </a:lnTo>
                <a:lnTo>
                  <a:pt x="29400" y="65011"/>
                </a:lnTo>
                <a:lnTo>
                  <a:pt x="33185" y="67945"/>
                </a:lnTo>
                <a:lnTo>
                  <a:pt x="35560" y="71374"/>
                </a:lnTo>
                <a:lnTo>
                  <a:pt x="38874" y="74790"/>
                </a:lnTo>
                <a:lnTo>
                  <a:pt x="41249" y="78701"/>
                </a:lnTo>
                <a:lnTo>
                  <a:pt x="46469" y="85051"/>
                </a:lnTo>
                <a:lnTo>
                  <a:pt x="50253" y="90436"/>
                </a:lnTo>
                <a:lnTo>
                  <a:pt x="53098" y="95326"/>
                </a:lnTo>
                <a:lnTo>
                  <a:pt x="55943" y="100698"/>
                </a:lnTo>
                <a:lnTo>
                  <a:pt x="58318" y="104609"/>
                </a:lnTo>
                <a:lnTo>
                  <a:pt x="62115" y="109004"/>
                </a:lnTo>
                <a:lnTo>
                  <a:pt x="66382" y="113411"/>
                </a:lnTo>
                <a:lnTo>
                  <a:pt x="72542" y="117322"/>
                </a:lnTo>
                <a:lnTo>
                  <a:pt x="74917" y="113411"/>
                </a:lnTo>
                <a:lnTo>
                  <a:pt x="77762" y="110959"/>
                </a:lnTo>
                <a:lnTo>
                  <a:pt x="79184" y="109982"/>
                </a:lnTo>
                <a:lnTo>
                  <a:pt x="81076" y="109004"/>
                </a:lnTo>
                <a:lnTo>
                  <a:pt x="82969" y="109004"/>
                </a:lnTo>
                <a:lnTo>
                  <a:pt x="85344" y="108521"/>
                </a:lnTo>
                <a:lnTo>
                  <a:pt x="56426" y="72834"/>
                </a:lnTo>
                <a:lnTo>
                  <a:pt x="47409" y="65011"/>
                </a:lnTo>
                <a:lnTo>
                  <a:pt x="38874" y="56705"/>
                </a:lnTo>
                <a:lnTo>
                  <a:pt x="31292" y="47904"/>
                </a:lnTo>
                <a:lnTo>
                  <a:pt x="25603" y="36169"/>
                </a:lnTo>
                <a:lnTo>
                  <a:pt x="24180" y="32258"/>
                </a:lnTo>
                <a:lnTo>
                  <a:pt x="21805" y="28346"/>
                </a:lnTo>
                <a:lnTo>
                  <a:pt x="19443" y="23456"/>
                </a:lnTo>
                <a:lnTo>
                  <a:pt x="16116" y="18580"/>
                </a:lnTo>
                <a:lnTo>
                  <a:pt x="12801" y="13195"/>
                </a:lnTo>
                <a:lnTo>
                  <a:pt x="9004" y="8305"/>
                </a:lnTo>
                <a:lnTo>
                  <a:pt x="4737" y="3911"/>
                </a:lnTo>
                <a:lnTo>
                  <a:pt x="0" y="0"/>
                </a:lnTo>
                <a:close/>
              </a:path>
            </a:pathLst>
          </a:custGeom>
          <a:solidFill>
            <a:srgbClr val="FAC090"/>
          </a:solidFill>
        </p:spPr>
        <p:txBody>
          <a:bodyPr wrap="square" lIns="0" tIns="0" rIns="0" bIns="0" rtlCol="0"/>
          <a:lstStyle/>
          <a:p>
            <a:endParaRPr/>
          </a:p>
        </p:txBody>
      </p:sp>
      <p:sp>
        <p:nvSpPr>
          <p:cNvPr id="17" name="object 17"/>
          <p:cNvSpPr/>
          <p:nvPr/>
        </p:nvSpPr>
        <p:spPr>
          <a:xfrm>
            <a:off x="8370684" y="5185460"/>
            <a:ext cx="85725" cy="117475"/>
          </a:xfrm>
          <a:custGeom>
            <a:avLst/>
            <a:gdLst/>
            <a:ahLst/>
            <a:cxnLst/>
            <a:rect l="l" t="t" r="r" b="b"/>
            <a:pathLst>
              <a:path w="85725" h="117475">
                <a:moveTo>
                  <a:pt x="85344" y="108521"/>
                </a:moveTo>
                <a:lnTo>
                  <a:pt x="82969" y="109004"/>
                </a:lnTo>
                <a:lnTo>
                  <a:pt x="81076" y="109004"/>
                </a:lnTo>
                <a:lnTo>
                  <a:pt x="79184" y="109982"/>
                </a:lnTo>
                <a:lnTo>
                  <a:pt x="77762" y="110959"/>
                </a:lnTo>
                <a:lnTo>
                  <a:pt x="74917" y="113411"/>
                </a:lnTo>
                <a:lnTo>
                  <a:pt x="72542" y="117322"/>
                </a:lnTo>
                <a:lnTo>
                  <a:pt x="66382" y="113411"/>
                </a:lnTo>
                <a:lnTo>
                  <a:pt x="62115" y="109004"/>
                </a:lnTo>
                <a:lnTo>
                  <a:pt x="58318" y="104609"/>
                </a:lnTo>
                <a:lnTo>
                  <a:pt x="55943" y="100698"/>
                </a:lnTo>
                <a:lnTo>
                  <a:pt x="53098" y="95326"/>
                </a:lnTo>
                <a:lnTo>
                  <a:pt x="50253" y="90436"/>
                </a:lnTo>
                <a:lnTo>
                  <a:pt x="46469" y="85051"/>
                </a:lnTo>
                <a:lnTo>
                  <a:pt x="41249" y="78701"/>
                </a:lnTo>
                <a:lnTo>
                  <a:pt x="38874" y="74790"/>
                </a:lnTo>
                <a:lnTo>
                  <a:pt x="35560" y="71374"/>
                </a:lnTo>
                <a:lnTo>
                  <a:pt x="33185" y="67945"/>
                </a:lnTo>
                <a:lnTo>
                  <a:pt x="29400" y="65011"/>
                </a:lnTo>
                <a:lnTo>
                  <a:pt x="22758" y="59143"/>
                </a:lnTo>
                <a:lnTo>
                  <a:pt x="15646" y="53771"/>
                </a:lnTo>
                <a:lnTo>
                  <a:pt x="12801" y="50838"/>
                </a:lnTo>
                <a:lnTo>
                  <a:pt x="9956" y="47904"/>
                </a:lnTo>
                <a:lnTo>
                  <a:pt x="7112" y="44970"/>
                </a:lnTo>
                <a:lnTo>
                  <a:pt x="4737" y="41059"/>
                </a:lnTo>
                <a:lnTo>
                  <a:pt x="2844" y="37642"/>
                </a:lnTo>
                <a:lnTo>
                  <a:pt x="1892" y="33235"/>
                </a:lnTo>
                <a:lnTo>
                  <a:pt x="469" y="29324"/>
                </a:lnTo>
                <a:lnTo>
                  <a:pt x="0" y="24434"/>
                </a:lnTo>
                <a:lnTo>
                  <a:pt x="0" y="17106"/>
                </a:lnTo>
                <a:lnTo>
                  <a:pt x="0" y="12217"/>
                </a:lnTo>
                <a:lnTo>
                  <a:pt x="0" y="7327"/>
                </a:lnTo>
                <a:lnTo>
                  <a:pt x="0" y="0"/>
                </a:lnTo>
                <a:lnTo>
                  <a:pt x="4737" y="3911"/>
                </a:lnTo>
                <a:lnTo>
                  <a:pt x="9004" y="8305"/>
                </a:lnTo>
                <a:lnTo>
                  <a:pt x="12801" y="13195"/>
                </a:lnTo>
                <a:lnTo>
                  <a:pt x="16116" y="18580"/>
                </a:lnTo>
                <a:lnTo>
                  <a:pt x="19443" y="23456"/>
                </a:lnTo>
                <a:lnTo>
                  <a:pt x="21805" y="28346"/>
                </a:lnTo>
                <a:lnTo>
                  <a:pt x="24180" y="32258"/>
                </a:lnTo>
                <a:lnTo>
                  <a:pt x="25603" y="36169"/>
                </a:lnTo>
                <a:lnTo>
                  <a:pt x="28448" y="42037"/>
                </a:lnTo>
                <a:lnTo>
                  <a:pt x="31292" y="47904"/>
                </a:lnTo>
                <a:lnTo>
                  <a:pt x="35090" y="52298"/>
                </a:lnTo>
                <a:lnTo>
                  <a:pt x="38874" y="56705"/>
                </a:lnTo>
                <a:lnTo>
                  <a:pt x="47409" y="65011"/>
                </a:lnTo>
                <a:lnTo>
                  <a:pt x="56426" y="72834"/>
                </a:lnTo>
                <a:lnTo>
                  <a:pt x="65900" y="80162"/>
                </a:lnTo>
                <a:lnTo>
                  <a:pt x="73494" y="87985"/>
                </a:lnTo>
                <a:lnTo>
                  <a:pt x="77279" y="92392"/>
                </a:lnTo>
                <a:lnTo>
                  <a:pt x="80124" y="97282"/>
                </a:lnTo>
                <a:lnTo>
                  <a:pt x="82969" y="102654"/>
                </a:lnTo>
                <a:lnTo>
                  <a:pt x="85344" y="108521"/>
                </a:lnTo>
              </a:path>
            </a:pathLst>
          </a:custGeom>
          <a:ln w="9525">
            <a:solidFill>
              <a:srgbClr val="FFFFFF"/>
            </a:solidFill>
          </a:ln>
        </p:spPr>
        <p:txBody>
          <a:bodyPr wrap="square" lIns="0" tIns="0" rIns="0" bIns="0" rtlCol="0"/>
          <a:lstStyle/>
          <a:p>
            <a:endParaRPr/>
          </a:p>
        </p:txBody>
      </p:sp>
      <p:sp>
        <p:nvSpPr>
          <p:cNvPr id="18" name="object 18"/>
          <p:cNvSpPr/>
          <p:nvPr/>
        </p:nvSpPr>
        <p:spPr>
          <a:xfrm>
            <a:off x="8370684" y="5161140"/>
            <a:ext cx="15875" cy="52069"/>
          </a:xfrm>
          <a:custGeom>
            <a:avLst/>
            <a:gdLst/>
            <a:ahLst/>
            <a:cxnLst/>
            <a:rect l="l" t="t" r="r" b="b"/>
            <a:pathLst>
              <a:path w="15875" h="52070">
                <a:moveTo>
                  <a:pt x="0" y="0"/>
                </a:moveTo>
                <a:lnTo>
                  <a:pt x="584" y="8585"/>
                </a:lnTo>
                <a:lnTo>
                  <a:pt x="2324" y="24041"/>
                </a:lnTo>
                <a:lnTo>
                  <a:pt x="2207" y="34340"/>
                </a:lnTo>
                <a:lnTo>
                  <a:pt x="1739" y="41211"/>
                </a:lnTo>
                <a:lnTo>
                  <a:pt x="0" y="51511"/>
                </a:lnTo>
                <a:lnTo>
                  <a:pt x="9867" y="46355"/>
                </a:lnTo>
                <a:lnTo>
                  <a:pt x="15671" y="41211"/>
                </a:lnTo>
                <a:lnTo>
                  <a:pt x="13347" y="34340"/>
                </a:lnTo>
                <a:lnTo>
                  <a:pt x="9867" y="20599"/>
                </a:lnTo>
                <a:lnTo>
                  <a:pt x="6388" y="13741"/>
                </a:lnTo>
                <a:lnTo>
                  <a:pt x="2324" y="1714"/>
                </a:lnTo>
                <a:lnTo>
                  <a:pt x="0" y="0"/>
                </a:lnTo>
                <a:close/>
              </a:path>
            </a:pathLst>
          </a:custGeom>
          <a:solidFill>
            <a:srgbClr val="FAC090"/>
          </a:solidFill>
        </p:spPr>
        <p:txBody>
          <a:bodyPr wrap="square" lIns="0" tIns="0" rIns="0" bIns="0" rtlCol="0"/>
          <a:lstStyle/>
          <a:p>
            <a:endParaRPr/>
          </a:p>
        </p:txBody>
      </p:sp>
      <p:sp>
        <p:nvSpPr>
          <p:cNvPr id="19" name="object 19"/>
          <p:cNvSpPr/>
          <p:nvPr/>
        </p:nvSpPr>
        <p:spPr>
          <a:xfrm>
            <a:off x="8370684" y="5161140"/>
            <a:ext cx="15875" cy="52069"/>
          </a:xfrm>
          <a:custGeom>
            <a:avLst/>
            <a:gdLst/>
            <a:ahLst/>
            <a:cxnLst/>
            <a:rect l="l" t="t" r="r" b="b"/>
            <a:pathLst>
              <a:path w="15875" h="52070">
                <a:moveTo>
                  <a:pt x="0" y="0"/>
                </a:moveTo>
                <a:lnTo>
                  <a:pt x="584" y="8585"/>
                </a:lnTo>
                <a:lnTo>
                  <a:pt x="1739" y="18884"/>
                </a:lnTo>
                <a:lnTo>
                  <a:pt x="2324" y="24041"/>
                </a:lnTo>
                <a:lnTo>
                  <a:pt x="2324" y="32626"/>
                </a:lnTo>
                <a:lnTo>
                  <a:pt x="1739" y="41211"/>
                </a:lnTo>
                <a:lnTo>
                  <a:pt x="0" y="51511"/>
                </a:lnTo>
                <a:lnTo>
                  <a:pt x="9867" y="46355"/>
                </a:lnTo>
                <a:lnTo>
                  <a:pt x="15671" y="41211"/>
                </a:lnTo>
                <a:lnTo>
                  <a:pt x="13347" y="34340"/>
                </a:lnTo>
                <a:lnTo>
                  <a:pt x="9867" y="20599"/>
                </a:lnTo>
                <a:lnTo>
                  <a:pt x="6388" y="13741"/>
                </a:lnTo>
                <a:lnTo>
                  <a:pt x="4064" y="6870"/>
                </a:lnTo>
                <a:lnTo>
                  <a:pt x="2324" y="1714"/>
                </a:lnTo>
                <a:lnTo>
                  <a:pt x="0" y="0"/>
                </a:lnTo>
              </a:path>
            </a:pathLst>
          </a:custGeom>
          <a:ln w="9525">
            <a:solidFill>
              <a:srgbClr val="FFFFFF"/>
            </a:solidFill>
          </a:ln>
        </p:spPr>
        <p:txBody>
          <a:bodyPr wrap="square" lIns="0" tIns="0" rIns="0" bIns="0" rtlCol="0"/>
          <a:lstStyle/>
          <a:p>
            <a:endParaRPr/>
          </a:p>
        </p:txBody>
      </p:sp>
      <p:sp>
        <p:nvSpPr>
          <p:cNvPr id="20" name="object 20"/>
          <p:cNvSpPr/>
          <p:nvPr/>
        </p:nvSpPr>
        <p:spPr>
          <a:xfrm>
            <a:off x="8436864" y="5232679"/>
            <a:ext cx="15875" cy="52069"/>
          </a:xfrm>
          <a:custGeom>
            <a:avLst/>
            <a:gdLst/>
            <a:ahLst/>
            <a:cxnLst/>
            <a:rect l="l" t="t" r="r" b="b"/>
            <a:pathLst>
              <a:path w="15875" h="52070">
                <a:moveTo>
                  <a:pt x="15671" y="0"/>
                </a:moveTo>
                <a:lnTo>
                  <a:pt x="0" y="0"/>
                </a:lnTo>
                <a:lnTo>
                  <a:pt x="4749" y="21463"/>
                </a:lnTo>
                <a:lnTo>
                  <a:pt x="5702" y="34340"/>
                </a:lnTo>
                <a:lnTo>
                  <a:pt x="6172" y="42926"/>
                </a:lnTo>
                <a:lnTo>
                  <a:pt x="6172" y="51511"/>
                </a:lnTo>
                <a:lnTo>
                  <a:pt x="15671" y="0"/>
                </a:lnTo>
                <a:close/>
              </a:path>
            </a:pathLst>
          </a:custGeom>
          <a:solidFill>
            <a:srgbClr val="FAC090"/>
          </a:solidFill>
        </p:spPr>
        <p:txBody>
          <a:bodyPr wrap="square" lIns="0" tIns="0" rIns="0" bIns="0" rtlCol="0"/>
          <a:lstStyle/>
          <a:p>
            <a:endParaRPr/>
          </a:p>
        </p:txBody>
      </p:sp>
      <p:sp>
        <p:nvSpPr>
          <p:cNvPr id="21" name="object 21"/>
          <p:cNvSpPr/>
          <p:nvPr/>
        </p:nvSpPr>
        <p:spPr>
          <a:xfrm>
            <a:off x="8436864" y="5232679"/>
            <a:ext cx="15875" cy="52069"/>
          </a:xfrm>
          <a:custGeom>
            <a:avLst/>
            <a:gdLst/>
            <a:ahLst/>
            <a:cxnLst/>
            <a:rect l="l" t="t" r="r" b="b"/>
            <a:pathLst>
              <a:path w="15875" h="52070">
                <a:moveTo>
                  <a:pt x="0" y="0"/>
                </a:moveTo>
                <a:lnTo>
                  <a:pt x="2374" y="10731"/>
                </a:lnTo>
                <a:lnTo>
                  <a:pt x="4749" y="21463"/>
                </a:lnTo>
                <a:lnTo>
                  <a:pt x="5219" y="27901"/>
                </a:lnTo>
                <a:lnTo>
                  <a:pt x="5702" y="34340"/>
                </a:lnTo>
                <a:lnTo>
                  <a:pt x="6172" y="42926"/>
                </a:lnTo>
                <a:lnTo>
                  <a:pt x="6172" y="51511"/>
                </a:lnTo>
                <a:lnTo>
                  <a:pt x="15671" y="0"/>
                </a:lnTo>
                <a:lnTo>
                  <a:pt x="11404" y="0"/>
                </a:lnTo>
                <a:lnTo>
                  <a:pt x="7594" y="0"/>
                </a:lnTo>
                <a:lnTo>
                  <a:pt x="4279" y="0"/>
                </a:lnTo>
                <a:lnTo>
                  <a:pt x="0" y="0"/>
                </a:lnTo>
              </a:path>
            </a:pathLst>
          </a:custGeom>
          <a:ln w="9525">
            <a:solidFill>
              <a:srgbClr val="FFFFFF"/>
            </a:solidFill>
          </a:ln>
        </p:spPr>
        <p:txBody>
          <a:bodyPr wrap="square" lIns="0" tIns="0" rIns="0" bIns="0" rtlCol="0"/>
          <a:lstStyle/>
          <a:p>
            <a:endParaRPr/>
          </a:p>
        </p:txBody>
      </p:sp>
      <p:sp>
        <p:nvSpPr>
          <p:cNvPr id="22" name="object 22"/>
          <p:cNvSpPr/>
          <p:nvPr/>
        </p:nvSpPr>
        <p:spPr>
          <a:xfrm>
            <a:off x="8461247" y="5241264"/>
            <a:ext cx="19685" cy="53340"/>
          </a:xfrm>
          <a:custGeom>
            <a:avLst/>
            <a:gdLst/>
            <a:ahLst/>
            <a:cxnLst/>
            <a:rect l="l" t="t" r="r" b="b"/>
            <a:pathLst>
              <a:path w="19684" h="53339">
                <a:moveTo>
                  <a:pt x="19164" y="0"/>
                </a:moveTo>
                <a:lnTo>
                  <a:pt x="0" y="0"/>
                </a:lnTo>
                <a:lnTo>
                  <a:pt x="15100" y="52933"/>
                </a:lnTo>
                <a:lnTo>
                  <a:pt x="19164" y="38112"/>
                </a:lnTo>
                <a:lnTo>
                  <a:pt x="19164" y="0"/>
                </a:lnTo>
                <a:close/>
              </a:path>
            </a:pathLst>
          </a:custGeom>
          <a:solidFill>
            <a:srgbClr val="FAC090"/>
          </a:solidFill>
        </p:spPr>
        <p:txBody>
          <a:bodyPr wrap="square" lIns="0" tIns="0" rIns="0" bIns="0" rtlCol="0"/>
          <a:lstStyle/>
          <a:p>
            <a:endParaRPr/>
          </a:p>
        </p:txBody>
      </p:sp>
      <p:sp>
        <p:nvSpPr>
          <p:cNvPr id="23" name="object 23"/>
          <p:cNvSpPr/>
          <p:nvPr/>
        </p:nvSpPr>
        <p:spPr>
          <a:xfrm>
            <a:off x="8461247" y="5241264"/>
            <a:ext cx="19685" cy="53340"/>
          </a:xfrm>
          <a:custGeom>
            <a:avLst/>
            <a:gdLst/>
            <a:ahLst/>
            <a:cxnLst/>
            <a:rect l="l" t="t" r="r" b="b"/>
            <a:pathLst>
              <a:path w="19684" h="53339">
                <a:moveTo>
                  <a:pt x="15100" y="52933"/>
                </a:moveTo>
                <a:lnTo>
                  <a:pt x="16840" y="46583"/>
                </a:lnTo>
                <a:lnTo>
                  <a:pt x="19164" y="38112"/>
                </a:lnTo>
                <a:lnTo>
                  <a:pt x="19164" y="0"/>
                </a:lnTo>
                <a:lnTo>
                  <a:pt x="14516" y="0"/>
                </a:lnTo>
                <a:lnTo>
                  <a:pt x="9296" y="0"/>
                </a:lnTo>
                <a:lnTo>
                  <a:pt x="3492" y="0"/>
                </a:lnTo>
                <a:lnTo>
                  <a:pt x="0" y="0"/>
                </a:lnTo>
                <a:lnTo>
                  <a:pt x="15100" y="52933"/>
                </a:lnTo>
              </a:path>
            </a:pathLst>
          </a:custGeom>
          <a:ln w="9525">
            <a:solidFill>
              <a:srgbClr val="FFFFFF"/>
            </a:solidFill>
          </a:ln>
        </p:spPr>
        <p:txBody>
          <a:bodyPr wrap="square" lIns="0" tIns="0" rIns="0" bIns="0" rtlCol="0"/>
          <a:lstStyle/>
          <a:p>
            <a:endParaRPr/>
          </a:p>
        </p:txBody>
      </p:sp>
      <p:sp>
        <p:nvSpPr>
          <p:cNvPr id="24" name="object 24"/>
          <p:cNvSpPr/>
          <p:nvPr/>
        </p:nvSpPr>
        <p:spPr>
          <a:xfrm>
            <a:off x="3082836" y="6198443"/>
            <a:ext cx="59690" cy="53340"/>
          </a:xfrm>
          <a:custGeom>
            <a:avLst/>
            <a:gdLst/>
            <a:ahLst/>
            <a:cxnLst/>
            <a:rect l="l" t="t" r="r" b="b"/>
            <a:pathLst>
              <a:path w="59689" h="53339">
                <a:moveTo>
                  <a:pt x="28663" y="0"/>
                </a:moveTo>
                <a:lnTo>
                  <a:pt x="0" y="0"/>
                </a:lnTo>
                <a:lnTo>
                  <a:pt x="0" y="16217"/>
                </a:lnTo>
                <a:lnTo>
                  <a:pt x="5168" y="17068"/>
                </a:lnTo>
                <a:lnTo>
                  <a:pt x="9867" y="17919"/>
                </a:lnTo>
                <a:lnTo>
                  <a:pt x="32893" y="40982"/>
                </a:lnTo>
                <a:lnTo>
                  <a:pt x="37134" y="46951"/>
                </a:lnTo>
                <a:lnTo>
                  <a:pt x="39484" y="49517"/>
                </a:lnTo>
                <a:lnTo>
                  <a:pt x="41833" y="51231"/>
                </a:lnTo>
                <a:lnTo>
                  <a:pt x="44653" y="52082"/>
                </a:lnTo>
                <a:lnTo>
                  <a:pt x="47002" y="52933"/>
                </a:lnTo>
                <a:lnTo>
                  <a:pt x="49352" y="52082"/>
                </a:lnTo>
                <a:lnTo>
                  <a:pt x="51231" y="51231"/>
                </a:lnTo>
                <a:lnTo>
                  <a:pt x="54991" y="47815"/>
                </a:lnTo>
                <a:lnTo>
                  <a:pt x="57340" y="43535"/>
                </a:lnTo>
                <a:lnTo>
                  <a:pt x="59220" y="41833"/>
                </a:lnTo>
                <a:lnTo>
                  <a:pt x="51701" y="28168"/>
                </a:lnTo>
                <a:lnTo>
                  <a:pt x="41833" y="12801"/>
                </a:lnTo>
                <a:lnTo>
                  <a:pt x="38074" y="7683"/>
                </a:lnTo>
                <a:lnTo>
                  <a:pt x="33832" y="4267"/>
                </a:lnTo>
                <a:lnTo>
                  <a:pt x="28663" y="0"/>
                </a:lnTo>
                <a:close/>
              </a:path>
            </a:pathLst>
          </a:custGeom>
          <a:solidFill>
            <a:srgbClr val="FAC090"/>
          </a:solidFill>
        </p:spPr>
        <p:txBody>
          <a:bodyPr wrap="square" lIns="0" tIns="0" rIns="0" bIns="0" rtlCol="0"/>
          <a:lstStyle/>
          <a:p>
            <a:endParaRPr/>
          </a:p>
        </p:txBody>
      </p:sp>
      <p:sp>
        <p:nvSpPr>
          <p:cNvPr id="25" name="object 25"/>
          <p:cNvSpPr/>
          <p:nvPr/>
        </p:nvSpPr>
        <p:spPr>
          <a:xfrm>
            <a:off x="3082836" y="6198443"/>
            <a:ext cx="59690" cy="53340"/>
          </a:xfrm>
          <a:custGeom>
            <a:avLst/>
            <a:gdLst/>
            <a:ahLst/>
            <a:cxnLst/>
            <a:rect l="l" t="t" r="r" b="b"/>
            <a:pathLst>
              <a:path w="59689" h="53339">
                <a:moveTo>
                  <a:pt x="0" y="16217"/>
                </a:moveTo>
                <a:lnTo>
                  <a:pt x="32893" y="40982"/>
                </a:lnTo>
                <a:lnTo>
                  <a:pt x="37134" y="46951"/>
                </a:lnTo>
                <a:lnTo>
                  <a:pt x="39484" y="49517"/>
                </a:lnTo>
                <a:lnTo>
                  <a:pt x="41833" y="51231"/>
                </a:lnTo>
                <a:lnTo>
                  <a:pt x="44653" y="52082"/>
                </a:lnTo>
                <a:lnTo>
                  <a:pt x="47002" y="52933"/>
                </a:lnTo>
                <a:lnTo>
                  <a:pt x="49352" y="52082"/>
                </a:lnTo>
                <a:lnTo>
                  <a:pt x="51231" y="51231"/>
                </a:lnTo>
                <a:lnTo>
                  <a:pt x="53111" y="49517"/>
                </a:lnTo>
                <a:lnTo>
                  <a:pt x="54991" y="47815"/>
                </a:lnTo>
                <a:lnTo>
                  <a:pt x="57340" y="43535"/>
                </a:lnTo>
                <a:lnTo>
                  <a:pt x="59220" y="41833"/>
                </a:lnTo>
                <a:lnTo>
                  <a:pt x="51701" y="28168"/>
                </a:lnTo>
                <a:lnTo>
                  <a:pt x="45123" y="17919"/>
                </a:lnTo>
                <a:lnTo>
                  <a:pt x="41833" y="12801"/>
                </a:lnTo>
                <a:lnTo>
                  <a:pt x="38074" y="7683"/>
                </a:lnTo>
                <a:lnTo>
                  <a:pt x="33832" y="4267"/>
                </a:lnTo>
                <a:lnTo>
                  <a:pt x="28663" y="0"/>
                </a:lnTo>
                <a:lnTo>
                  <a:pt x="0" y="0"/>
                </a:lnTo>
                <a:lnTo>
                  <a:pt x="0" y="7683"/>
                </a:lnTo>
                <a:lnTo>
                  <a:pt x="0" y="16217"/>
                </a:lnTo>
              </a:path>
            </a:pathLst>
          </a:custGeom>
          <a:ln w="9525">
            <a:solidFill>
              <a:srgbClr val="FFFFFF"/>
            </a:solidFill>
          </a:ln>
        </p:spPr>
        <p:txBody>
          <a:bodyPr wrap="square" lIns="0" tIns="0" rIns="0" bIns="0" rtlCol="0"/>
          <a:lstStyle/>
          <a:p>
            <a:endParaRPr/>
          </a:p>
        </p:txBody>
      </p:sp>
      <p:sp>
        <p:nvSpPr>
          <p:cNvPr id="26" name="object 26"/>
          <p:cNvSpPr/>
          <p:nvPr/>
        </p:nvSpPr>
        <p:spPr>
          <a:xfrm>
            <a:off x="5608320" y="6052501"/>
            <a:ext cx="33655" cy="50165"/>
          </a:xfrm>
          <a:custGeom>
            <a:avLst/>
            <a:gdLst/>
            <a:ahLst/>
            <a:cxnLst/>
            <a:rect l="l" t="t" r="r" b="b"/>
            <a:pathLst>
              <a:path w="33654" h="50164">
                <a:moveTo>
                  <a:pt x="0" y="0"/>
                </a:moveTo>
                <a:lnTo>
                  <a:pt x="0" y="48933"/>
                </a:lnTo>
                <a:lnTo>
                  <a:pt x="5016" y="50076"/>
                </a:lnTo>
                <a:lnTo>
                  <a:pt x="10528" y="50076"/>
                </a:lnTo>
                <a:lnTo>
                  <a:pt x="15544" y="47802"/>
                </a:lnTo>
                <a:lnTo>
                  <a:pt x="31089" y="23901"/>
                </a:lnTo>
                <a:lnTo>
                  <a:pt x="32588" y="19342"/>
                </a:lnTo>
                <a:lnTo>
                  <a:pt x="33096" y="14795"/>
                </a:lnTo>
                <a:lnTo>
                  <a:pt x="28575" y="13652"/>
                </a:lnTo>
                <a:lnTo>
                  <a:pt x="25069" y="12522"/>
                </a:lnTo>
                <a:lnTo>
                  <a:pt x="19050" y="7962"/>
                </a:lnTo>
                <a:lnTo>
                  <a:pt x="16040" y="4546"/>
                </a:lnTo>
                <a:lnTo>
                  <a:pt x="11531" y="2273"/>
                </a:lnTo>
                <a:lnTo>
                  <a:pt x="6515" y="1142"/>
                </a:lnTo>
                <a:lnTo>
                  <a:pt x="0" y="0"/>
                </a:lnTo>
                <a:close/>
              </a:path>
            </a:pathLst>
          </a:custGeom>
          <a:solidFill>
            <a:srgbClr val="FAC090"/>
          </a:solidFill>
        </p:spPr>
        <p:txBody>
          <a:bodyPr wrap="square" lIns="0" tIns="0" rIns="0" bIns="0" rtlCol="0"/>
          <a:lstStyle/>
          <a:p>
            <a:endParaRPr/>
          </a:p>
        </p:txBody>
      </p:sp>
      <p:sp>
        <p:nvSpPr>
          <p:cNvPr id="27" name="object 27"/>
          <p:cNvSpPr/>
          <p:nvPr/>
        </p:nvSpPr>
        <p:spPr>
          <a:xfrm>
            <a:off x="5608320" y="6052501"/>
            <a:ext cx="33655" cy="50165"/>
          </a:xfrm>
          <a:custGeom>
            <a:avLst/>
            <a:gdLst/>
            <a:ahLst/>
            <a:cxnLst/>
            <a:rect l="l" t="t" r="r" b="b"/>
            <a:pathLst>
              <a:path w="33654" h="50164">
                <a:moveTo>
                  <a:pt x="0" y="0"/>
                </a:moveTo>
                <a:lnTo>
                  <a:pt x="6515" y="1142"/>
                </a:lnTo>
                <a:lnTo>
                  <a:pt x="11531" y="2273"/>
                </a:lnTo>
                <a:lnTo>
                  <a:pt x="16040" y="4546"/>
                </a:lnTo>
                <a:lnTo>
                  <a:pt x="19050" y="7962"/>
                </a:lnTo>
                <a:lnTo>
                  <a:pt x="22059" y="10248"/>
                </a:lnTo>
                <a:lnTo>
                  <a:pt x="25069" y="12522"/>
                </a:lnTo>
                <a:lnTo>
                  <a:pt x="28575" y="13652"/>
                </a:lnTo>
                <a:lnTo>
                  <a:pt x="33096" y="14795"/>
                </a:lnTo>
                <a:lnTo>
                  <a:pt x="32588" y="19342"/>
                </a:lnTo>
                <a:lnTo>
                  <a:pt x="31089" y="23901"/>
                </a:lnTo>
                <a:lnTo>
                  <a:pt x="30086" y="28447"/>
                </a:lnTo>
                <a:lnTo>
                  <a:pt x="28575" y="31864"/>
                </a:lnTo>
                <a:lnTo>
                  <a:pt x="24574" y="38696"/>
                </a:lnTo>
                <a:lnTo>
                  <a:pt x="20053" y="44386"/>
                </a:lnTo>
                <a:lnTo>
                  <a:pt x="15544" y="47802"/>
                </a:lnTo>
                <a:lnTo>
                  <a:pt x="10528" y="50076"/>
                </a:lnTo>
                <a:lnTo>
                  <a:pt x="5016" y="50076"/>
                </a:lnTo>
                <a:lnTo>
                  <a:pt x="0" y="48933"/>
                </a:lnTo>
                <a:lnTo>
                  <a:pt x="0" y="35280"/>
                </a:lnTo>
                <a:lnTo>
                  <a:pt x="0" y="25044"/>
                </a:lnTo>
                <a:lnTo>
                  <a:pt x="0" y="13652"/>
                </a:lnTo>
                <a:lnTo>
                  <a:pt x="0" y="0"/>
                </a:lnTo>
              </a:path>
            </a:pathLst>
          </a:custGeom>
          <a:ln w="9525">
            <a:solidFill>
              <a:srgbClr val="FFFFFF"/>
            </a:solidFill>
          </a:ln>
        </p:spPr>
        <p:txBody>
          <a:bodyPr wrap="square" lIns="0" tIns="0" rIns="0" bIns="0" rtlCol="0"/>
          <a:lstStyle/>
          <a:p>
            <a:endParaRPr/>
          </a:p>
        </p:txBody>
      </p:sp>
      <p:sp>
        <p:nvSpPr>
          <p:cNvPr id="28" name="object 28"/>
          <p:cNvSpPr/>
          <p:nvPr/>
        </p:nvSpPr>
        <p:spPr>
          <a:xfrm>
            <a:off x="3784752" y="2695930"/>
            <a:ext cx="3810" cy="52069"/>
          </a:xfrm>
          <a:custGeom>
            <a:avLst/>
            <a:gdLst/>
            <a:ahLst/>
            <a:cxnLst/>
            <a:rect l="l" t="t" r="r" b="b"/>
            <a:pathLst>
              <a:path w="3810" h="52069">
                <a:moveTo>
                  <a:pt x="3479" y="0"/>
                </a:moveTo>
                <a:lnTo>
                  <a:pt x="0" y="51511"/>
                </a:lnTo>
                <a:lnTo>
                  <a:pt x="3479" y="0"/>
                </a:lnTo>
              </a:path>
            </a:pathLst>
          </a:custGeom>
          <a:ln w="9525">
            <a:solidFill>
              <a:srgbClr val="FFFFFF"/>
            </a:solidFill>
          </a:ln>
        </p:spPr>
        <p:txBody>
          <a:bodyPr wrap="square" lIns="0" tIns="0" rIns="0" bIns="0" rtlCol="0"/>
          <a:lstStyle/>
          <a:p>
            <a:endParaRPr/>
          </a:p>
        </p:txBody>
      </p:sp>
      <p:sp>
        <p:nvSpPr>
          <p:cNvPr id="29" name="object 29"/>
          <p:cNvSpPr/>
          <p:nvPr/>
        </p:nvSpPr>
        <p:spPr>
          <a:xfrm>
            <a:off x="3227387" y="4186783"/>
            <a:ext cx="22225" cy="15875"/>
          </a:xfrm>
          <a:custGeom>
            <a:avLst/>
            <a:gdLst/>
            <a:ahLst/>
            <a:cxnLst/>
            <a:rect l="l" t="t" r="r" b="b"/>
            <a:pathLst>
              <a:path w="22225" h="15875">
                <a:moveTo>
                  <a:pt x="19723" y="0"/>
                </a:moveTo>
                <a:lnTo>
                  <a:pt x="0" y="2336"/>
                </a:lnTo>
                <a:lnTo>
                  <a:pt x="1714" y="13106"/>
                </a:lnTo>
                <a:lnTo>
                  <a:pt x="4292" y="15443"/>
                </a:lnTo>
                <a:lnTo>
                  <a:pt x="15011" y="11696"/>
                </a:lnTo>
                <a:lnTo>
                  <a:pt x="20586" y="7023"/>
                </a:lnTo>
                <a:lnTo>
                  <a:pt x="21869" y="3746"/>
                </a:lnTo>
                <a:lnTo>
                  <a:pt x="19723" y="0"/>
                </a:lnTo>
                <a:close/>
              </a:path>
            </a:pathLst>
          </a:custGeom>
          <a:solidFill>
            <a:srgbClr val="FAC090"/>
          </a:solidFill>
        </p:spPr>
        <p:txBody>
          <a:bodyPr wrap="square" lIns="0" tIns="0" rIns="0" bIns="0" rtlCol="0"/>
          <a:lstStyle/>
          <a:p>
            <a:endParaRPr/>
          </a:p>
        </p:txBody>
      </p:sp>
      <p:sp>
        <p:nvSpPr>
          <p:cNvPr id="30" name="object 30"/>
          <p:cNvSpPr/>
          <p:nvPr/>
        </p:nvSpPr>
        <p:spPr>
          <a:xfrm>
            <a:off x="3227387" y="4186783"/>
            <a:ext cx="22225" cy="15875"/>
          </a:xfrm>
          <a:custGeom>
            <a:avLst/>
            <a:gdLst/>
            <a:ahLst/>
            <a:cxnLst/>
            <a:rect l="l" t="t" r="r" b="b"/>
            <a:pathLst>
              <a:path w="22225" h="15875">
                <a:moveTo>
                  <a:pt x="19723" y="0"/>
                </a:moveTo>
                <a:lnTo>
                  <a:pt x="0" y="2336"/>
                </a:lnTo>
                <a:lnTo>
                  <a:pt x="1714" y="13106"/>
                </a:lnTo>
                <a:lnTo>
                  <a:pt x="4292" y="15443"/>
                </a:lnTo>
                <a:lnTo>
                  <a:pt x="15011" y="11696"/>
                </a:lnTo>
                <a:lnTo>
                  <a:pt x="20586" y="7023"/>
                </a:lnTo>
                <a:lnTo>
                  <a:pt x="21869" y="3746"/>
                </a:lnTo>
                <a:lnTo>
                  <a:pt x="19723" y="0"/>
                </a:lnTo>
              </a:path>
            </a:pathLst>
          </a:custGeom>
          <a:ln w="9525">
            <a:solidFill>
              <a:srgbClr val="FFFFFF"/>
            </a:solidFill>
          </a:ln>
        </p:spPr>
        <p:txBody>
          <a:bodyPr wrap="square" lIns="0" tIns="0" rIns="0" bIns="0" rtlCol="0"/>
          <a:lstStyle/>
          <a:p>
            <a:endParaRPr/>
          </a:p>
        </p:txBody>
      </p:sp>
      <p:sp>
        <p:nvSpPr>
          <p:cNvPr id="31" name="object 31"/>
          <p:cNvSpPr/>
          <p:nvPr/>
        </p:nvSpPr>
        <p:spPr>
          <a:xfrm>
            <a:off x="3254718" y="4202226"/>
            <a:ext cx="27940" cy="10160"/>
          </a:xfrm>
          <a:custGeom>
            <a:avLst/>
            <a:gdLst/>
            <a:ahLst/>
            <a:cxnLst/>
            <a:rect l="l" t="t" r="r" b="b"/>
            <a:pathLst>
              <a:path w="27939" h="10160">
                <a:moveTo>
                  <a:pt x="0" y="0"/>
                </a:moveTo>
                <a:lnTo>
                  <a:pt x="901" y="6883"/>
                </a:lnTo>
                <a:lnTo>
                  <a:pt x="3136" y="9829"/>
                </a:lnTo>
                <a:lnTo>
                  <a:pt x="8064" y="6388"/>
                </a:lnTo>
                <a:lnTo>
                  <a:pt x="27343" y="2946"/>
                </a:lnTo>
                <a:lnTo>
                  <a:pt x="23749" y="990"/>
                </a:lnTo>
                <a:lnTo>
                  <a:pt x="0" y="0"/>
                </a:lnTo>
                <a:close/>
              </a:path>
            </a:pathLst>
          </a:custGeom>
          <a:solidFill>
            <a:srgbClr val="FAC090"/>
          </a:solidFill>
        </p:spPr>
        <p:txBody>
          <a:bodyPr wrap="square" lIns="0" tIns="0" rIns="0" bIns="0" rtlCol="0"/>
          <a:lstStyle/>
          <a:p>
            <a:endParaRPr/>
          </a:p>
        </p:txBody>
      </p:sp>
      <p:sp>
        <p:nvSpPr>
          <p:cNvPr id="32" name="object 32"/>
          <p:cNvSpPr/>
          <p:nvPr/>
        </p:nvSpPr>
        <p:spPr>
          <a:xfrm>
            <a:off x="3254718" y="4202226"/>
            <a:ext cx="27940" cy="10160"/>
          </a:xfrm>
          <a:custGeom>
            <a:avLst/>
            <a:gdLst/>
            <a:ahLst/>
            <a:cxnLst/>
            <a:rect l="l" t="t" r="r" b="b"/>
            <a:pathLst>
              <a:path w="27939" h="10160">
                <a:moveTo>
                  <a:pt x="27330" y="2946"/>
                </a:moveTo>
                <a:lnTo>
                  <a:pt x="23748" y="977"/>
                </a:lnTo>
                <a:lnTo>
                  <a:pt x="0" y="0"/>
                </a:lnTo>
                <a:lnTo>
                  <a:pt x="901" y="6870"/>
                </a:lnTo>
                <a:lnTo>
                  <a:pt x="3136" y="9829"/>
                </a:lnTo>
                <a:lnTo>
                  <a:pt x="8064" y="6388"/>
                </a:lnTo>
                <a:lnTo>
                  <a:pt x="27330" y="2946"/>
                </a:lnTo>
              </a:path>
            </a:pathLst>
          </a:custGeom>
          <a:ln w="9524">
            <a:solidFill>
              <a:srgbClr val="FFFFFF"/>
            </a:solidFill>
          </a:ln>
        </p:spPr>
        <p:txBody>
          <a:bodyPr wrap="square" lIns="0" tIns="0" rIns="0" bIns="0" rtlCol="0"/>
          <a:lstStyle/>
          <a:p>
            <a:endParaRPr/>
          </a:p>
        </p:txBody>
      </p:sp>
      <p:sp>
        <p:nvSpPr>
          <p:cNvPr id="33" name="object 33"/>
          <p:cNvSpPr/>
          <p:nvPr/>
        </p:nvSpPr>
        <p:spPr>
          <a:xfrm>
            <a:off x="3302546" y="4191000"/>
            <a:ext cx="6985" cy="17145"/>
          </a:xfrm>
          <a:custGeom>
            <a:avLst/>
            <a:gdLst/>
            <a:ahLst/>
            <a:cxnLst/>
            <a:rect l="l" t="t" r="r" b="b"/>
            <a:pathLst>
              <a:path w="6985" h="17145">
                <a:moveTo>
                  <a:pt x="914" y="0"/>
                </a:moveTo>
                <a:lnTo>
                  <a:pt x="0" y="9359"/>
                </a:lnTo>
                <a:lnTo>
                  <a:pt x="0" y="16840"/>
                </a:lnTo>
                <a:lnTo>
                  <a:pt x="5016" y="16383"/>
                </a:lnTo>
                <a:lnTo>
                  <a:pt x="6832" y="6553"/>
                </a:lnTo>
                <a:lnTo>
                  <a:pt x="914" y="0"/>
                </a:lnTo>
              </a:path>
            </a:pathLst>
          </a:custGeom>
          <a:ln w="9525">
            <a:solidFill>
              <a:srgbClr val="FFFFFF"/>
            </a:solidFill>
          </a:ln>
        </p:spPr>
        <p:txBody>
          <a:bodyPr wrap="square" lIns="0" tIns="0" rIns="0" bIns="0" rtlCol="0"/>
          <a:lstStyle/>
          <a:p>
            <a:endParaRPr/>
          </a:p>
        </p:txBody>
      </p:sp>
      <p:sp>
        <p:nvSpPr>
          <p:cNvPr id="34" name="object 34"/>
          <p:cNvSpPr/>
          <p:nvPr/>
        </p:nvSpPr>
        <p:spPr>
          <a:xfrm>
            <a:off x="3301187" y="4212056"/>
            <a:ext cx="15240" cy="15875"/>
          </a:xfrm>
          <a:custGeom>
            <a:avLst/>
            <a:gdLst/>
            <a:ahLst/>
            <a:cxnLst/>
            <a:rect l="l" t="t" r="r" b="b"/>
            <a:pathLst>
              <a:path w="15239" h="15875">
                <a:moveTo>
                  <a:pt x="1625" y="1866"/>
                </a:moveTo>
                <a:lnTo>
                  <a:pt x="8940" y="0"/>
                </a:lnTo>
                <a:lnTo>
                  <a:pt x="14223" y="2806"/>
                </a:lnTo>
                <a:lnTo>
                  <a:pt x="15036" y="10286"/>
                </a:lnTo>
                <a:lnTo>
                  <a:pt x="9753" y="15443"/>
                </a:lnTo>
                <a:lnTo>
                  <a:pt x="4470" y="15443"/>
                </a:lnTo>
                <a:lnTo>
                  <a:pt x="812" y="11226"/>
                </a:lnTo>
                <a:lnTo>
                  <a:pt x="0" y="7480"/>
                </a:lnTo>
                <a:lnTo>
                  <a:pt x="1625" y="1866"/>
                </a:lnTo>
              </a:path>
            </a:pathLst>
          </a:custGeom>
          <a:ln w="9525">
            <a:solidFill>
              <a:srgbClr val="FFFFFF"/>
            </a:solidFill>
          </a:ln>
        </p:spPr>
        <p:txBody>
          <a:bodyPr wrap="square" lIns="0" tIns="0" rIns="0" bIns="0" rtlCol="0"/>
          <a:lstStyle/>
          <a:p>
            <a:endParaRPr/>
          </a:p>
        </p:txBody>
      </p:sp>
      <p:sp>
        <p:nvSpPr>
          <p:cNvPr id="35" name="object 35"/>
          <p:cNvSpPr/>
          <p:nvPr/>
        </p:nvSpPr>
        <p:spPr>
          <a:xfrm>
            <a:off x="3276587" y="4235919"/>
            <a:ext cx="22225" cy="25400"/>
          </a:xfrm>
          <a:custGeom>
            <a:avLst/>
            <a:gdLst/>
            <a:ahLst/>
            <a:cxnLst/>
            <a:rect l="l" t="t" r="r" b="b"/>
            <a:pathLst>
              <a:path w="22225" h="25400">
                <a:moveTo>
                  <a:pt x="888" y="0"/>
                </a:moveTo>
                <a:lnTo>
                  <a:pt x="0" y="0"/>
                </a:lnTo>
                <a:lnTo>
                  <a:pt x="888" y="23393"/>
                </a:lnTo>
                <a:lnTo>
                  <a:pt x="8026" y="25272"/>
                </a:lnTo>
                <a:lnTo>
                  <a:pt x="19634" y="21056"/>
                </a:lnTo>
                <a:lnTo>
                  <a:pt x="21856" y="14503"/>
                </a:lnTo>
                <a:lnTo>
                  <a:pt x="17843" y="9829"/>
                </a:lnTo>
                <a:lnTo>
                  <a:pt x="8470" y="3746"/>
                </a:lnTo>
                <a:lnTo>
                  <a:pt x="888" y="0"/>
                </a:lnTo>
                <a:close/>
              </a:path>
            </a:pathLst>
          </a:custGeom>
          <a:solidFill>
            <a:srgbClr val="FAC090"/>
          </a:solidFill>
        </p:spPr>
        <p:txBody>
          <a:bodyPr wrap="square" lIns="0" tIns="0" rIns="0" bIns="0" rtlCol="0"/>
          <a:lstStyle/>
          <a:p>
            <a:endParaRPr/>
          </a:p>
        </p:txBody>
      </p:sp>
      <p:sp>
        <p:nvSpPr>
          <p:cNvPr id="36" name="object 36"/>
          <p:cNvSpPr/>
          <p:nvPr/>
        </p:nvSpPr>
        <p:spPr>
          <a:xfrm>
            <a:off x="3276587" y="4235919"/>
            <a:ext cx="22225" cy="25400"/>
          </a:xfrm>
          <a:custGeom>
            <a:avLst/>
            <a:gdLst/>
            <a:ahLst/>
            <a:cxnLst/>
            <a:rect l="l" t="t" r="r" b="b"/>
            <a:pathLst>
              <a:path w="22225" h="25400">
                <a:moveTo>
                  <a:pt x="888" y="0"/>
                </a:moveTo>
                <a:lnTo>
                  <a:pt x="0" y="0"/>
                </a:lnTo>
                <a:lnTo>
                  <a:pt x="888" y="23393"/>
                </a:lnTo>
                <a:lnTo>
                  <a:pt x="8026" y="25272"/>
                </a:lnTo>
                <a:lnTo>
                  <a:pt x="19634" y="21056"/>
                </a:lnTo>
                <a:lnTo>
                  <a:pt x="21856" y="14503"/>
                </a:lnTo>
                <a:lnTo>
                  <a:pt x="17843" y="9829"/>
                </a:lnTo>
                <a:lnTo>
                  <a:pt x="8470" y="3746"/>
                </a:lnTo>
                <a:lnTo>
                  <a:pt x="888" y="0"/>
                </a:lnTo>
              </a:path>
            </a:pathLst>
          </a:custGeom>
          <a:ln w="9525">
            <a:solidFill>
              <a:srgbClr val="FFFFFF"/>
            </a:solidFill>
          </a:ln>
        </p:spPr>
        <p:txBody>
          <a:bodyPr wrap="square" lIns="0" tIns="0" rIns="0" bIns="0" rtlCol="0"/>
          <a:lstStyle/>
          <a:p>
            <a:endParaRPr/>
          </a:p>
        </p:txBody>
      </p:sp>
      <p:sp>
        <p:nvSpPr>
          <p:cNvPr id="37" name="object 37"/>
          <p:cNvSpPr/>
          <p:nvPr/>
        </p:nvSpPr>
        <p:spPr>
          <a:xfrm>
            <a:off x="3257461" y="4249953"/>
            <a:ext cx="12700" cy="10160"/>
          </a:xfrm>
          <a:custGeom>
            <a:avLst/>
            <a:gdLst/>
            <a:ahLst/>
            <a:cxnLst/>
            <a:rect l="l" t="t" r="r" b="b"/>
            <a:pathLst>
              <a:path w="12700" h="10160">
                <a:moveTo>
                  <a:pt x="8509" y="0"/>
                </a:moveTo>
                <a:lnTo>
                  <a:pt x="1409" y="889"/>
                </a:lnTo>
                <a:lnTo>
                  <a:pt x="0" y="6705"/>
                </a:lnTo>
                <a:lnTo>
                  <a:pt x="2832" y="9385"/>
                </a:lnTo>
                <a:lnTo>
                  <a:pt x="8978" y="9829"/>
                </a:lnTo>
                <a:lnTo>
                  <a:pt x="12293" y="4914"/>
                </a:lnTo>
                <a:lnTo>
                  <a:pt x="8509" y="0"/>
                </a:lnTo>
              </a:path>
            </a:pathLst>
          </a:custGeom>
          <a:ln w="9525">
            <a:solidFill>
              <a:srgbClr val="FFFFFF"/>
            </a:solidFill>
          </a:ln>
        </p:spPr>
        <p:txBody>
          <a:bodyPr wrap="square" lIns="0" tIns="0" rIns="0" bIns="0" rtlCol="0"/>
          <a:lstStyle/>
          <a:p>
            <a:endParaRPr/>
          </a:p>
        </p:txBody>
      </p:sp>
      <p:sp>
        <p:nvSpPr>
          <p:cNvPr id="38" name="object 38"/>
          <p:cNvSpPr txBox="1"/>
          <p:nvPr/>
        </p:nvSpPr>
        <p:spPr>
          <a:xfrm>
            <a:off x="2343149" y="1527217"/>
            <a:ext cx="4750435" cy="307777"/>
          </a:xfrm>
          <a:prstGeom prst="rect">
            <a:avLst/>
          </a:prstGeom>
        </p:spPr>
        <p:txBody>
          <a:bodyPr vert="horz" wrap="square" lIns="0" tIns="0" rIns="0" bIns="0" rtlCol="0">
            <a:spAutoFit/>
          </a:bodyPr>
          <a:lstStyle/>
          <a:p>
            <a:pPr marL="12700" algn="ctr">
              <a:lnSpc>
                <a:spcPct val="100000"/>
              </a:lnSpc>
            </a:pPr>
            <a:r>
              <a:rPr sz="2000" b="1" spc="-5" dirty="0">
                <a:latin typeface="Arial" panose="020B0604020202020204" pitchFamily="34" charset="0"/>
                <a:cs typeface="Arial" panose="020B0604020202020204" pitchFamily="34" charset="0"/>
              </a:rPr>
              <a:t>25 </a:t>
            </a:r>
            <a:r>
              <a:rPr sz="2000" b="1" spc="-10" dirty="0">
                <a:latin typeface="Arial" panose="020B0604020202020204" pitchFamily="34" charset="0"/>
                <a:cs typeface="Arial" panose="020B0604020202020204" pitchFamily="34" charset="0"/>
              </a:rPr>
              <a:t>members </a:t>
            </a:r>
            <a:r>
              <a:rPr sz="2000" b="1" spc="-15" dirty="0">
                <a:latin typeface="Arial" panose="020B0604020202020204" pitchFamily="34" charset="0"/>
                <a:cs typeface="Arial" panose="020B0604020202020204" pitchFamily="34" charset="0"/>
              </a:rPr>
              <a:t>from </a:t>
            </a:r>
            <a:r>
              <a:rPr sz="2000" b="1" spc="-5" dirty="0">
                <a:latin typeface="Arial" panose="020B0604020202020204" pitchFamily="34" charset="0"/>
                <a:cs typeface="Arial" panose="020B0604020202020204" pitchFamily="34" charset="0"/>
              </a:rPr>
              <a:t>7 </a:t>
            </a:r>
            <a:r>
              <a:rPr sz="2000" b="1" spc="-70" dirty="0">
                <a:latin typeface="Arial" panose="020B0604020202020204" pitchFamily="34" charset="0"/>
                <a:cs typeface="Arial" panose="020B0604020202020204" pitchFamily="34" charset="0"/>
              </a:rPr>
              <a:t>FAO</a:t>
            </a:r>
            <a:r>
              <a:rPr sz="2000" b="1" spc="40" dirty="0">
                <a:latin typeface="Arial" panose="020B0604020202020204" pitchFamily="34" charset="0"/>
                <a:cs typeface="Arial" panose="020B0604020202020204" pitchFamily="34" charset="0"/>
              </a:rPr>
              <a:t> </a:t>
            </a:r>
            <a:r>
              <a:rPr sz="2000" b="1" spc="-15" dirty="0">
                <a:latin typeface="Arial" panose="020B0604020202020204" pitchFamily="34" charset="0"/>
                <a:cs typeface="Arial" panose="020B0604020202020204" pitchFamily="34" charset="0"/>
              </a:rPr>
              <a:t>regions</a:t>
            </a:r>
            <a:endParaRPr sz="2000" dirty="0">
              <a:latin typeface="Arial" panose="020B0604020202020204" pitchFamily="34" charset="0"/>
              <a:cs typeface="Arial" panose="020B0604020202020204" pitchFamily="34" charset="0"/>
            </a:endParaRPr>
          </a:p>
        </p:txBody>
      </p:sp>
      <p:sp>
        <p:nvSpPr>
          <p:cNvPr id="39" name="object 39"/>
          <p:cNvSpPr txBox="1"/>
          <p:nvPr/>
        </p:nvSpPr>
        <p:spPr>
          <a:xfrm>
            <a:off x="7317740" y="5058155"/>
            <a:ext cx="1365885" cy="664797"/>
          </a:xfrm>
          <a:prstGeom prst="rect">
            <a:avLst/>
          </a:prstGeom>
        </p:spPr>
        <p:txBody>
          <a:bodyPr vert="horz" wrap="square" lIns="0" tIns="0" rIns="0" bIns="0" rtlCol="0">
            <a:spAutoFit/>
          </a:bodyPr>
          <a:lstStyle/>
          <a:p>
            <a:pPr marL="12700" marR="5080">
              <a:lnSpc>
                <a:spcPct val="120000"/>
              </a:lnSpc>
            </a:pPr>
            <a:r>
              <a:rPr b="1" spc="5" dirty="0" smtClean="0">
                <a:latin typeface="Arial" panose="020B0604020202020204" pitchFamily="34" charset="0"/>
                <a:cs typeface="Arial" panose="020B0604020202020204" pitchFamily="34" charset="0"/>
              </a:rPr>
              <a:t>So</a:t>
            </a:r>
            <a:r>
              <a:rPr b="1" spc="-5" dirty="0" smtClean="0">
                <a:latin typeface="Arial" panose="020B0604020202020204" pitchFamily="34" charset="0"/>
                <a:cs typeface="Arial" panose="020B0604020202020204" pitchFamily="34" charset="0"/>
              </a:rPr>
              <a:t>ut</a:t>
            </a:r>
            <a:r>
              <a:rPr b="1" spc="-30" dirty="0" smtClean="0">
                <a:latin typeface="Arial" panose="020B0604020202020204" pitchFamily="34" charset="0"/>
                <a:cs typeface="Arial" panose="020B0604020202020204" pitchFamily="34" charset="0"/>
              </a:rPr>
              <a:t>h</a:t>
            </a:r>
            <a:r>
              <a:rPr b="1" spc="-25" dirty="0" smtClean="0">
                <a:latin typeface="Arial" panose="020B0604020202020204" pitchFamily="34" charset="0"/>
                <a:cs typeface="Arial" panose="020B0604020202020204" pitchFamily="34" charset="0"/>
              </a:rPr>
              <a:t>w</a:t>
            </a:r>
            <a:r>
              <a:rPr b="1" dirty="0" smtClean="0">
                <a:latin typeface="Arial" panose="020B0604020202020204" pitchFamily="34" charset="0"/>
                <a:cs typeface="Arial" panose="020B0604020202020204" pitchFamily="34" charset="0"/>
              </a:rPr>
              <a:t>e</a:t>
            </a:r>
            <a:r>
              <a:rPr b="1" spc="-25" dirty="0" smtClean="0">
                <a:latin typeface="Arial" panose="020B0604020202020204" pitchFamily="34" charset="0"/>
                <a:cs typeface="Arial" panose="020B0604020202020204" pitchFamily="34" charset="0"/>
              </a:rPr>
              <a:t>s</a:t>
            </a:r>
            <a:r>
              <a:rPr b="1" dirty="0" smtClean="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 </a:t>
            </a:r>
            <a:r>
              <a:rPr b="1" spc="-10" dirty="0" smtClean="0">
                <a:latin typeface="Arial" panose="020B0604020202020204" pitchFamily="34" charset="0"/>
                <a:cs typeface="Arial" panose="020B0604020202020204" pitchFamily="34" charset="0"/>
              </a:rPr>
              <a:t>Pacific</a:t>
            </a:r>
            <a:r>
              <a:rPr b="1" spc="-110" dirty="0" smtClean="0">
                <a:latin typeface="Arial" panose="020B0604020202020204" pitchFamily="34" charset="0"/>
                <a:cs typeface="Arial" panose="020B0604020202020204" pitchFamily="34" charset="0"/>
              </a:rPr>
              <a:t> </a:t>
            </a:r>
            <a:r>
              <a:rPr b="1" spc="-5" dirty="0">
                <a:latin typeface="Arial" panose="020B0604020202020204" pitchFamily="34" charset="0"/>
                <a:cs typeface="Arial" panose="020B0604020202020204" pitchFamily="34" charset="0"/>
              </a:rPr>
              <a:t>(3)</a:t>
            </a:r>
            <a:endParaRPr dirty="0">
              <a:latin typeface="Arial" panose="020B0604020202020204" pitchFamily="34" charset="0"/>
              <a:cs typeface="Arial" panose="020B0604020202020204" pitchFamily="34" charset="0"/>
            </a:endParaRPr>
          </a:p>
        </p:txBody>
      </p:sp>
      <p:sp>
        <p:nvSpPr>
          <p:cNvPr id="40" name="object 40"/>
          <p:cNvSpPr txBox="1"/>
          <p:nvPr/>
        </p:nvSpPr>
        <p:spPr>
          <a:xfrm>
            <a:off x="3507740" y="2921508"/>
            <a:ext cx="2421255" cy="797654"/>
          </a:xfrm>
          <a:prstGeom prst="rect">
            <a:avLst/>
          </a:prstGeom>
        </p:spPr>
        <p:txBody>
          <a:bodyPr vert="horz" wrap="square" lIns="0" tIns="0" rIns="0" bIns="0" rtlCol="0">
            <a:spAutoFit/>
          </a:bodyPr>
          <a:lstStyle/>
          <a:p>
            <a:pPr marL="12700">
              <a:lnSpc>
                <a:spcPct val="100000"/>
              </a:lnSpc>
            </a:pPr>
            <a:r>
              <a:rPr b="1" spc="-5" dirty="0">
                <a:latin typeface="Arial" panose="020B0604020202020204" pitchFamily="34" charset="0"/>
                <a:cs typeface="Arial" panose="020B0604020202020204" pitchFamily="34" charset="0"/>
              </a:rPr>
              <a:t>Europe</a:t>
            </a:r>
            <a:r>
              <a:rPr b="1" spc="-114" dirty="0">
                <a:latin typeface="Arial" panose="020B0604020202020204" pitchFamily="34" charset="0"/>
                <a:cs typeface="Arial" panose="020B0604020202020204" pitchFamily="34" charset="0"/>
              </a:rPr>
              <a:t> </a:t>
            </a:r>
            <a:r>
              <a:rPr b="1" spc="-5" dirty="0">
                <a:latin typeface="Arial" panose="020B0604020202020204" pitchFamily="34" charset="0"/>
                <a:cs typeface="Arial" panose="020B0604020202020204" pitchFamily="34" charset="0"/>
              </a:rPr>
              <a:t>(4)</a:t>
            </a:r>
            <a:endParaRPr>
              <a:latin typeface="Arial" panose="020B0604020202020204" pitchFamily="34" charset="0"/>
              <a:cs typeface="Arial" panose="020B0604020202020204" pitchFamily="34" charset="0"/>
            </a:endParaRPr>
          </a:p>
          <a:p>
            <a:pPr marL="927100">
              <a:lnSpc>
                <a:spcPct val="100000"/>
              </a:lnSpc>
              <a:spcBef>
                <a:spcPts val="1940"/>
              </a:spcBef>
            </a:pPr>
            <a:r>
              <a:rPr b="1" spc="-5" dirty="0">
                <a:latin typeface="Arial" panose="020B0604020202020204" pitchFamily="34" charset="0"/>
                <a:cs typeface="Arial" panose="020B0604020202020204" pitchFamily="34" charset="0"/>
              </a:rPr>
              <a:t>Near </a:t>
            </a:r>
            <a:r>
              <a:rPr b="1" spc="-20" dirty="0">
                <a:latin typeface="Arial" panose="020B0604020202020204" pitchFamily="34" charset="0"/>
                <a:cs typeface="Arial" panose="020B0604020202020204" pitchFamily="34" charset="0"/>
              </a:rPr>
              <a:t>East</a:t>
            </a:r>
            <a:r>
              <a:rPr b="1" spc="-40" dirty="0">
                <a:latin typeface="Arial" panose="020B0604020202020204" pitchFamily="34" charset="0"/>
                <a:cs typeface="Arial" panose="020B0604020202020204" pitchFamily="34" charset="0"/>
              </a:rPr>
              <a:t> </a:t>
            </a:r>
            <a:r>
              <a:rPr b="1" spc="-5" dirty="0">
                <a:latin typeface="Arial" panose="020B0604020202020204" pitchFamily="34" charset="0"/>
                <a:cs typeface="Arial" panose="020B0604020202020204" pitchFamily="34" charset="0"/>
              </a:rPr>
              <a:t>(4)</a:t>
            </a:r>
            <a:endParaRPr>
              <a:latin typeface="Arial" panose="020B0604020202020204" pitchFamily="34" charset="0"/>
              <a:cs typeface="Arial" panose="020B0604020202020204" pitchFamily="34" charset="0"/>
            </a:endParaRPr>
          </a:p>
        </p:txBody>
      </p:sp>
      <p:sp>
        <p:nvSpPr>
          <p:cNvPr id="41" name="object 41"/>
          <p:cNvSpPr txBox="1"/>
          <p:nvPr/>
        </p:nvSpPr>
        <p:spPr>
          <a:xfrm>
            <a:off x="1221739" y="4374388"/>
            <a:ext cx="2070735" cy="666849"/>
          </a:xfrm>
          <a:prstGeom prst="rect">
            <a:avLst/>
          </a:prstGeom>
        </p:spPr>
        <p:txBody>
          <a:bodyPr vert="horz" wrap="square" lIns="0" tIns="0" rIns="0" bIns="0" rtlCol="0">
            <a:spAutoFit/>
          </a:bodyPr>
          <a:lstStyle/>
          <a:p>
            <a:pPr marL="355600" marR="5080" indent="-342900">
              <a:lnSpc>
                <a:spcPts val="2590"/>
              </a:lnSpc>
            </a:pPr>
            <a:r>
              <a:rPr b="1" spc="-10" dirty="0">
                <a:latin typeface="Arial" panose="020B0604020202020204" pitchFamily="34" charset="0"/>
                <a:cs typeface="Arial" panose="020B0604020202020204" pitchFamily="34" charset="0"/>
              </a:rPr>
              <a:t>Latin </a:t>
            </a:r>
            <a:r>
              <a:rPr b="1" spc="-5" dirty="0">
                <a:latin typeface="Arial" panose="020B0604020202020204" pitchFamily="34" charset="0"/>
                <a:cs typeface="Arial" panose="020B0604020202020204" pitchFamily="34" charset="0"/>
              </a:rPr>
              <a:t>America </a:t>
            </a:r>
            <a:r>
              <a:rPr b="1" dirty="0" smtClean="0">
                <a:latin typeface="Arial" panose="020B0604020202020204" pitchFamily="34" charset="0"/>
                <a:cs typeface="Arial" panose="020B0604020202020204" pitchFamily="34" charset="0"/>
              </a:rPr>
              <a:t>&amp;</a:t>
            </a:r>
            <a:r>
              <a:rPr lang="en-US" b="1" dirty="0" smtClean="0">
                <a:latin typeface="Arial" panose="020B0604020202020204" pitchFamily="34" charset="0"/>
                <a:cs typeface="Arial" panose="020B0604020202020204" pitchFamily="34" charset="0"/>
              </a:rPr>
              <a:t> </a:t>
            </a:r>
            <a:r>
              <a:rPr b="1" spc="-5" dirty="0" smtClean="0">
                <a:latin typeface="Arial" panose="020B0604020202020204" pitchFamily="34" charset="0"/>
                <a:cs typeface="Arial" panose="020B0604020202020204" pitchFamily="34" charset="0"/>
              </a:rPr>
              <a:t>Caribbean</a:t>
            </a:r>
            <a:r>
              <a:rPr b="1" spc="-70" dirty="0" smtClean="0">
                <a:latin typeface="Arial" panose="020B0604020202020204" pitchFamily="34" charset="0"/>
                <a:cs typeface="Arial" panose="020B0604020202020204" pitchFamily="34" charset="0"/>
              </a:rPr>
              <a:t> </a:t>
            </a:r>
            <a:r>
              <a:rPr b="1" spc="-5" dirty="0">
                <a:latin typeface="Arial" panose="020B0604020202020204" pitchFamily="34" charset="0"/>
                <a:cs typeface="Arial" panose="020B0604020202020204" pitchFamily="34" charset="0"/>
              </a:rPr>
              <a:t>(4)</a:t>
            </a:r>
            <a:endParaRPr dirty="0">
              <a:latin typeface="Arial" panose="020B0604020202020204" pitchFamily="34" charset="0"/>
              <a:cs typeface="Arial" panose="020B0604020202020204" pitchFamily="34" charset="0"/>
            </a:endParaRPr>
          </a:p>
        </p:txBody>
      </p:sp>
      <p:sp>
        <p:nvSpPr>
          <p:cNvPr id="42" name="object 42"/>
          <p:cNvSpPr txBox="1"/>
          <p:nvPr/>
        </p:nvSpPr>
        <p:spPr>
          <a:xfrm>
            <a:off x="6403340" y="3531107"/>
            <a:ext cx="969644" cy="276999"/>
          </a:xfrm>
          <a:prstGeom prst="rect">
            <a:avLst/>
          </a:prstGeom>
        </p:spPr>
        <p:txBody>
          <a:bodyPr vert="horz" wrap="square" lIns="0" tIns="0" rIns="0" bIns="0" rtlCol="0">
            <a:spAutoFit/>
          </a:bodyPr>
          <a:lstStyle/>
          <a:p>
            <a:pPr marL="12700">
              <a:lnSpc>
                <a:spcPct val="100000"/>
              </a:lnSpc>
            </a:pPr>
            <a:r>
              <a:rPr b="1" spc="-5" dirty="0">
                <a:latin typeface="Arial" panose="020B0604020202020204" pitchFamily="34" charset="0"/>
                <a:cs typeface="Arial" panose="020B0604020202020204" pitchFamily="34" charset="0"/>
              </a:rPr>
              <a:t>Asia</a:t>
            </a:r>
            <a:r>
              <a:rPr b="1" spc="-85" dirty="0">
                <a:latin typeface="Arial" panose="020B0604020202020204" pitchFamily="34" charset="0"/>
                <a:cs typeface="Arial" panose="020B0604020202020204" pitchFamily="34" charset="0"/>
              </a:rPr>
              <a:t> </a:t>
            </a:r>
            <a:r>
              <a:rPr b="1" spc="-5" dirty="0">
                <a:latin typeface="Arial" panose="020B0604020202020204" pitchFamily="34" charset="0"/>
                <a:cs typeface="Arial" panose="020B0604020202020204" pitchFamily="34" charset="0"/>
              </a:rPr>
              <a:t>(4)</a:t>
            </a:r>
            <a:endParaRPr>
              <a:latin typeface="Arial" panose="020B0604020202020204" pitchFamily="34" charset="0"/>
              <a:cs typeface="Arial" panose="020B0604020202020204" pitchFamily="34" charset="0"/>
            </a:endParaRPr>
          </a:p>
        </p:txBody>
      </p:sp>
      <p:sp>
        <p:nvSpPr>
          <p:cNvPr id="43" name="object 43"/>
          <p:cNvSpPr txBox="1"/>
          <p:nvPr/>
        </p:nvSpPr>
        <p:spPr>
          <a:xfrm>
            <a:off x="3888740" y="4216907"/>
            <a:ext cx="1176655" cy="276999"/>
          </a:xfrm>
          <a:prstGeom prst="rect">
            <a:avLst/>
          </a:prstGeom>
        </p:spPr>
        <p:txBody>
          <a:bodyPr vert="horz" wrap="square" lIns="0" tIns="0" rIns="0" bIns="0" rtlCol="0">
            <a:spAutoFit/>
          </a:bodyPr>
          <a:lstStyle/>
          <a:p>
            <a:pPr marL="12700">
              <a:lnSpc>
                <a:spcPct val="100000"/>
              </a:lnSpc>
            </a:pPr>
            <a:r>
              <a:rPr b="1" spc="-5" dirty="0">
                <a:latin typeface="Arial" panose="020B0604020202020204" pitchFamily="34" charset="0"/>
                <a:cs typeface="Arial" panose="020B0604020202020204" pitchFamily="34" charset="0"/>
              </a:rPr>
              <a:t>Africa</a:t>
            </a:r>
            <a:r>
              <a:rPr b="1" spc="-110" dirty="0">
                <a:latin typeface="Arial" panose="020B0604020202020204" pitchFamily="34" charset="0"/>
                <a:cs typeface="Arial" panose="020B0604020202020204" pitchFamily="34" charset="0"/>
              </a:rPr>
              <a:t> </a:t>
            </a:r>
            <a:r>
              <a:rPr b="1" spc="-5" dirty="0">
                <a:latin typeface="Arial" panose="020B0604020202020204" pitchFamily="34" charset="0"/>
                <a:cs typeface="Arial" panose="020B0604020202020204" pitchFamily="34" charset="0"/>
              </a:rPr>
              <a:t>(4)</a:t>
            </a:r>
            <a:endParaRPr>
              <a:latin typeface="Arial" panose="020B0604020202020204" pitchFamily="34" charset="0"/>
              <a:cs typeface="Arial" panose="020B0604020202020204" pitchFamily="34" charset="0"/>
            </a:endParaRPr>
          </a:p>
        </p:txBody>
      </p:sp>
      <p:sp>
        <p:nvSpPr>
          <p:cNvPr id="44" name="object 44"/>
          <p:cNvSpPr txBox="1"/>
          <p:nvPr/>
        </p:nvSpPr>
        <p:spPr>
          <a:xfrm>
            <a:off x="535940" y="3150108"/>
            <a:ext cx="2290445" cy="276999"/>
          </a:xfrm>
          <a:prstGeom prst="rect">
            <a:avLst/>
          </a:prstGeom>
        </p:spPr>
        <p:txBody>
          <a:bodyPr vert="horz" wrap="square" lIns="0" tIns="0" rIns="0" bIns="0" rtlCol="0">
            <a:spAutoFit/>
          </a:bodyPr>
          <a:lstStyle/>
          <a:p>
            <a:pPr marL="12700">
              <a:lnSpc>
                <a:spcPct val="100000"/>
              </a:lnSpc>
            </a:pPr>
            <a:r>
              <a:rPr b="1" spc="-5" dirty="0">
                <a:latin typeface="Arial" panose="020B0604020202020204" pitchFamily="34" charset="0"/>
                <a:cs typeface="Arial" panose="020B0604020202020204" pitchFamily="34" charset="0"/>
              </a:rPr>
              <a:t>North America</a:t>
            </a:r>
            <a:r>
              <a:rPr b="1" spc="-110" dirty="0">
                <a:latin typeface="Arial" panose="020B0604020202020204" pitchFamily="34" charset="0"/>
                <a:cs typeface="Arial" panose="020B0604020202020204" pitchFamily="34" charset="0"/>
              </a:rPr>
              <a:t> </a:t>
            </a:r>
            <a:r>
              <a:rPr b="1" spc="-5" dirty="0">
                <a:latin typeface="Arial" panose="020B0604020202020204" pitchFamily="34" charset="0"/>
                <a:cs typeface="Arial" panose="020B0604020202020204" pitchFamily="34" charset="0"/>
              </a:rPr>
              <a:t>(2)</a:t>
            </a:r>
            <a:endParaRPr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66464" y="688962"/>
            <a:ext cx="7886700" cy="553998"/>
          </a:xfrm>
          <a:prstGeom prst="rect">
            <a:avLst/>
          </a:prstGeom>
        </p:spPr>
        <p:txBody>
          <a:bodyPr vert="horz" wrap="square" lIns="0" tIns="0" rIns="0" bIns="0" rtlCol="0">
            <a:spAutoFit/>
          </a:bodyPr>
          <a:lstStyle/>
          <a:p>
            <a:pPr marL="58419">
              <a:lnSpc>
                <a:spcPct val="100000"/>
              </a:lnSpc>
            </a:pPr>
            <a:r>
              <a:rPr sz="3600" spc="-10" dirty="0"/>
              <a:t>Process </a:t>
            </a:r>
            <a:r>
              <a:rPr sz="3600" spc="-30" dirty="0"/>
              <a:t>to </a:t>
            </a:r>
            <a:r>
              <a:rPr sz="3600" spc="-15" dirty="0"/>
              <a:t>nominate </a:t>
            </a:r>
            <a:r>
              <a:rPr sz="3600" spc="-5" dirty="0"/>
              <a:t>SC</a:t>
            </a:r>
            <a:r>
              <a:rPr sz="3600" spc="-15" dirty="0"/>
              <a:t> </a:t>
            </a:r>
            <a:r>
              <a:rPr sz="3600" spc="-10" dirty="0"/>
              <a:t>members</a:t>
            </a:r>
          </a:p>
        </p:txBody>
      </p:sp>
      <p:sp>
        <p:nvSpPr>
          <p:cNvPr id="30" name="object 30"/>
          <p:cNvSpPr txBox="1">
            <a:spLocks noGrp="1"/>
          </p:cNvSpPr>
          <p:nvPr>
            <p:ph type="ftr" sz="quarter" idx="11"/>
          </p:nvPr>
        </p:nvSpPr>
        <p:spPr>
          <a:xfrm>
            <a:off x="3028950" y="6417085"/>
            <a:ext cx="3086100" cy="243656"/>
          </a:xfrm>
          <a:prstGeom prst="rect">
            <a:avLst/>
          </a:prstGeom>
        </p:spPr>
        <p:txBody>
          <a:bodyPr vert="horz" wrap="square" lIns="0" tIns="0" rIns="0" bIns="0" rtlCol="0">
            <a:spAutoFit/>
          </a:bodyPr>
          <a:lstStyle/>
          <a:p>
            <a:pPr marL="12700">
              <a:lnSpc>
                <a:spcPts val="1920"/>
              </a:lnSpc>
            </a:pPr>
            <a:r>
              <a:rPr sz="800" spc="-10" dirty="0"/>
              <a:t>Introduction</a:t>
            </a:r>
          </a:p>
        </p:txBody>
      </p:sp>
      <p:sp>
        <p:nvSpPr>
          <p:cNvPr id="31" name="object 31"/>
          <p:cNvSpPr txBox="1">
            <a:spLocks noGrp="1"/>
          </p:cNvSpPr>
          <p:nvPr>
            <p:ph type="sldNum" sz="quarter" idx="12"/>
          </p:nvPr>
        </p:nvSpPr>
        <p:spPr>
          <a:xfrm>
            <a:off x="6457950" y="6417085"/>
            <a:ext cx="2057400" cy="243656"/>
          </a:xfrm>
          <a:prstGeom prst="rect">
            <a:avLst/>
          </a:prstGeom>
        </p:spPr>
        <p:txBody>
          <a:bodyPr vert="horz" wrap="square" lIns="0" tIns="0" rIns="0" bIns="0" rtlCol="0">
            <a:spAutoFit/>
          </a:bodyPr>
          <a:lstStyle/>
          <a:p>
            <a:pPr marL="25400">
              <a:lnSpc>
                <a:spcPts val="1920"/>
              </a:lnSpc>
            </a:pPr>
            <a:fld id="{81D60167-4931-47E6-BA6A-407CBD079E47}" type="slidenum">
              <a:rPr sz="800" spc="-5" dirty="0"/>
              <a:t>11</a:t>
            </a:fld>
            <a:endParaRPr sz="800" spc="-5" dirty="0"/>
          </a:p>
        </p:txBody>
      </p:sp>
      <p:sp>
        <p:nvSpPr>
          <p:cNvPr id="6" name="object 6"/>
          <p:cNvSpPr/>
          <p:nvPr/>
        </p:nvSpPr>
        <p:spPr>
          <a:xfrm>
            <a:off x="3124200" y="2052637"/>
            <a:ext cx="3010535" cy="0"/>
          </a:xfrm>
          <a:custGeom>
            <a:avLst/>
            <a:gdLst/>
            <a:ahLst/>
            <a:cxnLst/>
            <a:rect l="l" t="t" r="r" b="b"/>
            <a:pathLst>
              <a:path w="3010535">
                <a:moveTo>
                  <a:pt x="0" y="0"/>
                </a:moveTo>
                <a:lnTo>
                  <a:pt x="3010281" y="0"/>
                </a:lnTo>
              </a:path>
            </a:pathLst>
          </a:custGeom>
          <a:ln w="38100">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7" name="object 7"/>
          <p:cNvSpPr/>
          <p:nvPr/>
        </p:nvSpPr>
        <p:spPr>
          <a:xfrm>
            <a:off x="6020180" y="1985962"/>
            <a:ext cx="114300" cy="133350"/>
          </a:xfrm>
          <a:custGeom>
            <a:avLst/>
            <a:gdLst/>
            <a:ahLst/>
            <a:cxnLst/>
            <a:rect l="l" t="t" r="r" b="b"/>
            <a:pathLst>
              <a:path w="114300" h="133350">
                <a:moveTo>
                  <a:pt x="0" y="0"/>
                </a:moveTo>
                <a:lnTo>
                  <a:pt x="114300" y="66675"/>
                </a:lnTo>
                <a:lnTo>
                  <a:pt x="0" y="133350"/>
                </a:lnTo>
              </a:path>
            </a:pathLst>
          </a:custGeom>
          <a:ln w="38100">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8" name="object 8"/>
          <p:cNvSpPr/>
          <p:nvPr/>
        </p:nvSpPr>
        <p:spPr>
          <a:xfrm>
            <a:off x="3092069" y="2438400"/>
            <a:ext cx="3080385" cy="0"/>
          </a:xfrm>
          <a:custGeom>
            <a:avLst/>
            <a:gdLst/>
            <a:ahLst/>
            <a:cxnLst/>
            <a:rect l="l" t="t" r="r" b="b"/>
            <a:pathLst>
              <a:path w="3080385">
                <a:moveTo>
                  <a:pt x="3080131" y="0"/>
                </a:moveTo>
                <a:lnTo>
                  <a:pt x="0" y="0"/>
                </a:lnTo>
              </a:path>
            </a:pathLst>
          </a:custGeom>
          <a:ln w="38100">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9" name="object 9"/>
          <p:cNvSpPr/>
          <p:nvPr/>
        </p:nvSpPr>
        <p:spPr>
          <a:xfrm>
            <a:off x="3092069" y="2371725"/>
            <a:ext cx="114300" cy="133350"/>
          </a:xfrm>
          <a:custGeom>
            <a:avLst/>
            <a:gdLst/>
            <a:ahLst/>
            <a:cxnLst/>
            <a:rect l="l" t="t" r="r" b="b"/>
            <a:pathLst>
              <a:path w="114300" h="133350">
                <a:moveTo>
                  <a:pt x="114300" y="0"/>
                </a:moveTo>
                <a:lnTo>
                  <a:pt x="0" y="66675"/>
                </a:lnTo>
                <a:lnTo>
                  <a:pt x="114300" y="133350"/>
                </a:lnTo>
              </a:path>
            </a:pathLst>
          </a:custGeom>
          <a:ln w="38100">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0" name="object 10"/>
          <p:cNvSpPr/>
          <p:nvPr/>
        </p:nvSpPr>
        <p:spPr>
          <a:xfrm>
            <a:off x="2667000" y="3048000"/>
            <a:ext cx="657860" cy="584835"/>
          </a:xfrm>
          <a:custGeom>
            <a:avLst/>
            <a:gdLst/>
            <a:ahLst/>
            <a:cxnLst/>
            <a:rect l="l" t="t" r="r" b="b"/>
            <a:pathLst>
              <a:path w="657860" h="584835">
                <a:moveTo>
                  <a:pt x="0" y="0"/>
                </a:moveTo>
                <a:lnTo>
                  <a:pt x="657606" y="584542"/>
                </a:lnTo>
              </a:path>
            </a:pathLst>
          </a:custGeom>
          <a:ln w="38100">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1" name="object 11"/>
          <p:cNvSpPr/>
          <p:nvPr/>
        </p:nvSpPr>
        <p:spPr>
          <a:xfrm>
            <a:off x="3194888" y="3506761"/>
            <a:ext cx="130175" cy="126364"/>
          </a:xfrm>
          <a:custGeom>
            <a:avLst/>
            <a:gdLst/>
            <a:ahLst/>
            <a:cxnLst/>
            <a:rect l="l" t="t" r="r" b="b"/>
            <a:pathLst>
              <a:path w="130175" h="126364">
                <a:moveTo>
                  <a:pt x="88595" y="0"/>
                </a:moveTo>
                <a:lnTo>
                  <a:pt x="129717" y="125768"/>
                </a:lnTo>
                <a:lnTo>
                  <a:pt x="0" y="99656"/>
                </a:lnTo>
              </a:path>
            </a:pathLst>
          </a:custGeom>
          <a:ln w="38100">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2" name="object 12"/>
          <p:cNvSpPr/>
          <p:nvPr/>
        </p:nvSpPr>
        <p:spPr>
          <a:xfrm>
            <a:off x="4851400" y="4686300"/>
            <a:ext cx="911860" cy="788670"/>
          </a:xfrm>
          <a:custGeom>
            <a:avLst/>
            <a:gdLst/>
            <a:ahLst/>
            <a:cxnLst/>
            <a:rect l="l" t="t" r="r" b="b"/>
            <a:pathLst>
              <a:path w="911860" h="788670">
                <a:moveTo>
                  <a:pt x="0" y="0"/>
                </a:moveTo>
                <a:lnTo>
                  <a:pt x="911275" y="788123"/>
                </a:lnTo>
              </a:path>
            </a:pathLst>
          </a:custGeom>
          <a:ln w="38100">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3" name="object 13"/>
          <p:cNvSpPr/>
          <p:nvPr/>
        </p:nvSpPr>
        <p:spPr>
          <a:xfrm>
            <a:off x="5632602" y="5349227"/>
            <a:ext cx="130175" cy="125730"/>
          </a:xfrm>
          <a:custGeom>
            <a:avLst/>
            <a:gdLst/>
            <a:ahLst/>
            <a:cxnLst/>
            <a:rect l="l" t="t" r="r" b="b"/>
            <a:pathLst>
              <a:path w="130175" h="125729">
                <a:moveTo>
                  <a:pt x="87236" y="0"/>
                </a:moveTo>
                <a:lnTo>
                  <a:pt x="130060" y="125196"/>
                </a:lnTo>
                <a:lnTo>
                  <a:pt x="0" y="100850"/>
                </a:lnTo>
              </a:path>
            </a:pathLst>
          </a:custGeom>
          <a:ln w="38100">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4" name="object 14"/>
          <p:cNvSpPr/>
          <p:nvPr/>
        </p:nvSpPr>
        <p:spPr>
          <a:xfrm>
            <a:off x="304800" y="1581150"/>
            <a:ext cx="2819400" cy="1257300"/>
          </a:xfrm>
          <a:custGeom>
            <a:avLst/>
            <a:gdLst/>
            <a:ahLst/>
            <a:cxnLst/>
            <a:rect l="l" t="t" r="r" b="b"/>
            <a:pathLst>
              <a:path w="2819400" h="1257300">
                <a:moveTo>
                  <a:pt x="2255520" y="0"/>
                </a:moveTo>
                <a:lnTo>
                  <a:pt x="563880" y="0"/>
                </a:lnTo>
                <a:lnTo>
                  <a:pt x="0" y="628650"/>
                </a:lnTo>
                <a:lnTo>
                  <a:pt x="563880" y="1257300"/>
                </a:lnTo>
                <a:lnTo>
                  <a:pt x="2255520" y="1257300"/>
                </a:lnTo>
                <a:lnTo>
                  <a:pt x="2819400" y="628650"/>
                </a:lnTo>
                <a:lnTo>
                  <a:pt x="2255520" y="0"/>
                </a:lnTo>
                <a:close/>
              </a:path>
            </a:pathLst>
          </a:custGeom>
          <a:solidFill>
            <a:srgbClr val="4F81BD"/>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5" name="object 15"/>
          <p:cNvSpPr/>
          <p:nvPr/>
        </p:nvSpPr>
        <p:spPr>
          <a:xfrm>
            <a:off x="304800" y="1581150"/>
            <a:ext cx="2819400" cy="1257300"/>
          </a:xfrm>
          <a:custGeom>
            <a:avLst/>
            <a:gdLst/>
            <a:ahLst/>
            <a:cxnLst/>
            <a:rect l="l" t="t" r="r" b="b"/>
            <a:pathLst>
              <a:path w="2819400" h="1257300">
                <a:moveTo>
                  <a:pt x="0" y="628650"/>
                </a:moveTo>
                <a:lnTo>
                  <a:pt x="563880" y="0"/>
                </a:lnTo>
                <a:lnTo>
                  <a:pt x="2255520" y="0"/>
                </a:lnTo>
                <a:lnTo>
                  <a:pt x="2819400" y="628650"/>
                </a:lnTo>
                <a:lnTo>
                  <a:pt x="2255520" y="1257300"/>
                </a:lnTo>
                <a:lnTo>
                  <a:pt x="563880" y="1257300"/>
                </a:lnTo>
                <a:lnTo>
                  <a:pt x="0" y="628650"/>
                </a:lnTo>
                <a:close/>
              </a:path>
            </a:pathLst>
          </a:custGeom>
          <a:ln w="25400">
            <a:solidFill>
              <a:srgbClr val="385D8A"/>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6" name="object 16"/>
          <p:cNvSpPr txBox="1"/>
          <p:nvPr/>
        </p:nvSpPr>
        <p:spPr>
          <a:xfrm>
            <a:off x="1014825" y="1824228"/>
            <a:ext cx="1399540" cy="615553"/>
          </a:xfrm>
          <a:prstGeom prst="rect">
            <a:avLst/>
          </a:prstGeom>
        </p:spPr>
        <p:txBody>
          <a:bodyPr vert="horz" wrap="square" lIns="0" tIns="0" rIns="0" bIns="0" rtlCol="0">
            <a:spAutoFit/>
          </a:bodyPr>
          <a:lstStyle/>
          <a:p>
            <a:pPr algn="ctr">
              <a:lnSpc>
                <a:spcPct val="100000"/>
              </a:lnSpc>
            </a:pPr>
            <a:r>
              <a:rPr sz="2000" b="1" spc="-5" dirty="0">
                <a:solidFill>
                  <a:srgbClr val="FFFFFF"/>
                </a:solidFill>
                <a:latin typeface="Arial" panose="020B0604020202020204" pitchFamily="34" charset="0"/>
                <a:cs typeface="Arial" panose="020B0604020202020204" pitchFamily="34" charset="0"/>
              </a:rPr>
              <a:t>IPPC</a:t>
            </a:r>
            <a:endParaRPr sz="2000" dirty="0">
              <a:latin typeface="Arial" panose="020B0604020202020204" pitchFamily="34" charset="0"/>
              <a:cs typeface="Arial" panose="020B0604020202020204" pitchFamily="34" charset="0"/>
            </a:endParaRPr>
          </a:p>
          <a:p>
            <a:pPr algn="ctr">
              <a:lnSpc>
                <a:spcPct val="100000"/>
              </a:lnSpc>
            </a:pPr>
            <a:r>
              <a:rPr sz="2000" b="1" spc="5" dirty="0">
                <a:solidFill>
                  <a:srgbClr val="FFFFFF"/>
                </a:solidFill>
                <a:latin typeface="Arial" panose="020B0604020202020204" pitchFamily="34" charset="0"/>
                <a:cs typeface="Arial" panose="020B0604020202020204" pitchFamily="34" charset="0"/>
              </a:rPr>
              <a:t>Sec</a:t>
            </a:r>
            <a:r>
              <a:rPr sz="2000" b="1" spc="-30" dirty="0">
                <a:solidFill>
                  <a:srgbClr val="FFFFFF"/>
                </a:solidFill>
                <a:latin typeface="Arial" panose="020B0604020202020204" pitchFamily="34" charset="0"/>
                <a:cs typeface="Arial" panose="020B0604020202020204" pitchFamily="34" charset="0"/>
              </a:rPr>
              <a:t>r</a:t>
            </a:r>
            <a:r>
              <a:rPr sz="2000" b="1" spc="-10" dirty="0">
                <a:solidFill>
                  <a:srgbClr val="FFFFFF"/>
                </a:solidFill>
                <a:latin typeface="Arial" panose="020B0604020202020204" pitchFamily="34" charset="0"/>
                <a:cs typeface="Arial" panose="020B0604020202020204" pitchFamily="34" charset="0"/>
              </a:rPr>
              <a:t>e</a:t>
            </a:r>
            <a:r>
              <a:rPr sz="2000" b="1" spc="-30" dirty="0">
                <a:solidFill>
                  <a:srgbClr val="FFFFFF"/>
                </a:solidFill>
                <a:latin typeface="Arial" panose="020B0604020202020204" pitchFamily="34" charset="0"/>
                <a:cs typeface="Arial" panose="020B0604020202020204" pitchFamily="34" charset="0"/>
              </a:rPr>
              <a:t>t</a:t>
            </a:r>
            <a:r>
              <a:rPr sz="2000" b="1" dirty="0">
                <a:solidFill>
                  <a:srgbClr val="FFFFFF"/>
                </a:solidFill>
                <a:latin typeface="Arial" panose="020B0604020202020204" pitchFamily="34" charset="0"/>
                <a:cs typeface="Arial" panose="020B0604020202020204" pitchFamily="34" charset="0"/>
              </a:rPr>
              <a:t>a</a:t>
            </a:r>
            <a:r>
              <a:rPr sz="2000" b="1" spc="-5" dirty="0">
                <a:solidFill>
                  <a:srgbClr val="FFFFFF"/>
                </a:solidFill>
                <a:latin typeface="Arial" panose="020B0604020202020204" pitchFamily="34" charset="0"/>
                <a:cs typeface="Arial" panose="020B0604020202020204" pitchFamily="34" charset="0"/>
              </a:rPr>
              <a:t>ri</a:t>
            </a:r>
            <a:r>
              <a:rPr sz="2000" b="1" spc="-25" dirty="0">
                <a:solidFill>
                  <a:srgbClr val="FFFFFF"/>
                </a:solidFill>
                <a:latin typeface="Arial" panose="020B0604020202020204" pitchFamily="34" charset="0"/>
                <a:cs typeface="Arial" panose="020B0604020202020204" pitchFamily="34" charset="0"/>
              </a:rPr>
              <a:t>a</a:t>
            </a:r>
            <a:r>
              <a:rPr sz="2000" b="1" dirty="0">
                <a:solidFill>
                  <a:srgbClr val="FFFFFF"/>
                </a:solidFill>
                <a:latin typeface="Arial" panose="020B0604020202020204" pitchFamily="34" charset="0"/>
                <a:cs typeface="Arial" panose="020B0604020202020204" pitchFamily="34" charset="0"/>
              </a:rPr>
              <a:t>t</a:t>
            </a:r>
            <a:endParaRPr sz="2000" dirty="0">
              <a:latin typeface="Arial" panose="020B0604020202020204" pitchFamily="34" charset="0"/>
              <a:cs typeface="Arial" panose="020B0604020202020204" pitchFamily="34" charset="0"/>
            </a:endParaRPr>
          </a:p>
        </p:txBody>
      </p:sp>
      <p:sp>
        <p:nvSpPr>
          <p:cNvPr id="17" name="object 17"/>
          <p:cNvSpPr/>
          <p:nvPr/>
        </p:nvSpPr>
        <p:spPr>
          <a:xfrm>
            <a:off x="6172200" y="1470025"/>
            <a:ext cx="2667000" cy="1479550"/>
          </a:xfrm>
          <a:custGeom>
            <a:avLst/>
            <a:gdLst/>
            <a:ahLst/>
            <a:cxnLst/>
            <a:rect l="l" t="t" r="r" b="b"/>
            <a:pathLst>
              <a:path w="2667000" h="1479550">
                <a:moveTo>
                  <a:pt x="1333500" y="0"/>
                </a:moveTo>
                <a:lnTo>
                  <a:pt x="0" y="739775"/>
                </a:lnTo>
                <a:lnTo>
                  <a:pt x="1333500" y="1479550"/>
                </a:lnTo>
                <a:lnTo>
                  <a:pt x="2667000" y="739775"/>
                </a:lnTo>
                <a:lnTo>
                  <a:pt x="1333500" y="0"/>
                </a:lnTo>
                <a:close/>
              </a:path>
            </a:pathLst>
          </a:custGeom>
          <a:solidFill>
            <a:srgbClr val="4F81BD"/>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8" name="object 18"/>
          <p:cNvSpPr/>
          <p:nvPr/>
        </p:nvSpPr>
        <p:spPr>
          <a:xfrm>
            <a:off x="6172200" y="1470025"/>
            <a:ext cx="2667000" cy="1479550"/>
          </a:xfrm>
          <a:custGeom>
            <a:avLst/>
            <a:gdLst/>
            <a:ahLst/>
            <a:cxnLst/>
            <a:rect l="l" t="t" r="r" b="b"/>
            <a:pathLst>
              <a:path w="2667000" h="1479550">
                <a:moveTo>
                  <a:pt x="0" y="739775"/>
                </a:moveTo>
                <a:lnTo>
                  <a:pt x="1333500" y="0"/>
                </a:lnTo>
                <a:lnTo>
                  <a:pt x="2667000" y="739775"/>
                </a:lnTo>
                <a:lnTo>
                  <a:pt x="1333500" y="1479550"/>
                </a:lnTo>
                <a:lnTo>
                  <a:pt x="0" y="739775"/>
                </a:lnTo>
                <a:close/>
              </a:path>
            </a:pathLst>
          </a:custGeom>
          <a:ln w="25400">
            <a:solidFill>
              <a:srgbClr val="385D8A"/>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9" name="object 19"/>
          <p:cNvSpPr txBox="1"/>
          <p:nvPr/>
        </p:nvSpPr>
        <p:spPr>
          <a:xfrm>
            <a:off x="6945782" y="1641347"/>
            <a:ext cx="1120140" cy="923330"/>
          </a:xfrm>
          <a:prstGeom prst="rect">
            <a:avLst/>
          </a:prstGeom>
        </p:spPr>
        <p:txBody>
          <a:bodyPr vert="horz" wrap="square" lIns="0" tIns="0" rIns="0" bIns="0" rtlCol="0">
            <a:spAutoFit/>
          </a:bodyPr>
          <a:lstStyle/>
          <a:p>
            <a:pPr algn="ctr">
              <a:lnSpc>
                <a:spcPct val="100000"/>
              </a:lnSpc>
            </a:pPr>
            <a:r>
              <a:rPr sz="2000" b="1" spc="-60" dirty="0">
                <a:solidFill>
                  <a:srgbClr val="FFFFFF"/>
                </a:solidFill>
                <a:latin typeface="Arial" panose="020B0604020202020204" pitchFamily="34" charset="0"/>
                <a:cs typeface="Arial" panose="020B0604020202020204" pitchFamily="34" charset="0"/>
              </a:rPr>
              <a:t>FAO</a:t>
            </a:r>
            <a:endParaRPr sz="2000" dirty="0">
              <a:latin typeface="Arial" panose="020B0604020202020204" pitchFamily="34" charset="0"/>
              <a:cs typeface="Arial" panose="020B0604020202020204" pitchFamily="34" charset="0"/>
            </a:endParaRPr>
          </a:p>
          <a:p>
            <a:pPr marL="12700" marR="5080" algn="ctr">
              <a:lnSpc>
                <a:spcPct val="100000"/>
              </a:lnSpc>
            </a:pPr>
            <a:r>
              <a:rPr sz="2000" b="1" spc="-35" dirty="0" smtClean="0">
                <a:solidFill>
                  <a:srgbClr val="FFFFFF"/>
                </a:solidFill>
                <a:latin typeface="Arial" panose="020B0604020202020204" pitchFamily="34" charset="0"/>
                <a:cs typeface="Arial" panose="020B0604020202020204" pitchFamily="34" charset="0"/>
              </a:rPr>
              <a:t>R</a:t>
            </a:r>
            <a:r>
              <a:rPr sz="2000" b="1" dirty="0" smtClean="0">
                <a:solidFill>
                  <a:srgbClr val="FFFFFF"/>
                </a:solidFill>
                <a:latin typeface="Arial" panose="020B0604020202020204" pitchFamily="34" charset="0"/>
                <a:cs typeface="Arial" panose="020B0604020202020204" pitchFamily="34" charset="0"/>
              </a:rPr>
              <a:t>eg</a:t>
            </a:r>
            <a:r>
              <a:rPr sz="2000" b="1" spc="-5" dirty="0" smtClean="0">
                <a:solidFill>
                  <a:srgbClr val="FFFFFF"/>
                </a:solidFill>
                <a:latin typeface="Arial" panose="020B0604020202020204" pitchFamily="34" charset="0"/>
                <a:cs typeface="Arial" panose="020B0604020202020204" pitchFamily="34" charset="0"/>
              </a:rPr>
              <a:t>i</a:t>
            </a:r>
            <a:r>
              <a:rPr sz="2000" b="1" spc="5" dirty="0" smtClean="0">
                <a:solidFill>
                  <a:srgbClr val="FFFFFF"/>
                </a:solidFill>
                <a:latin typeface="Arial" panose="020B0604020202020204" pitchFamily="34" charset="0"/>
                <a:cs typeface="Arial" panose="020B0604020202020204" pitchFamily="34" charset="0"/>
              </a:rPr>
              <a:t>o</a:t>
            </a:r>
            <a:r>
              <a:rPr sz="2000" b="1" spc="-5" dirty="0" smtClean="0">
                <a:solidFill>
                  <a:srgbClr val="FFFFFF"/>
                </a:solidFill>
                <a:latin typeface="Arial" panose="020B0604020202020204" pitchFamily="34" charset="0"/>
                <a:cs typeface="Arial" panose="020B0604020202020204" pitchFamily="34" charset="0"/>
              </a:rPr>
              <a:t>n</a:t>
            </a:r>
            <a:r>
              <a:rPr sz="2000" b="1" dirty="0" smtClean="0">
                <a:solidFill>
                  <a:srgbClr val="FFFFFF"/>
                </a:solidFill>
                <a:latin typeface="Arial" panose="020B0604020202020204" pitchFamily="34" charset="0"/>
                <a:cs typeface="Arial" panose="020B0604020202020204" pitchFamily="34" charset="0"/>
              </a:rPr>
              <a:t>al</a:t>
            </a:r>
            <a:r>
              <a:rPr lang="en-US" sz="2000" b="1" dirty="0" smtClean="0">
                <a:solidFill>
                  <a:srgbClr val="FFFFFF"/>
                </a:solidFill>
                <a:latin typeface="Arial" panose="020B0604020202020204" pitchFamily="34" charset="0"/>
                <a:cs typeface="Arial" panose="020B0604020202020204" pitchFamily="34" charset="0"/>
              </a:rPr>
              <a:t> </a:t>
            </a:r>
            <a:r>
              <a:rPr sz="2000" b="1" spc="-5" dirty="0" smtClean="0">
                <a:solidFill>
                  <a:srgbClr val="FFFFFF"/>
                </a:solidFill>
                <a:latin typeface="Arial" panose="020B0604020202020204" pitchFamily="34" charset="0"/>
                <a:cs typeface="Arial" panose="020B0604020202020204" pitchFamily="34" charset="0"/>
              </a:rPr>
              <a:t>Chair</a:t>
            </a:r>
            <a:r>
              <a:rPr sz="2000" b="1" spc="-5" dirty="0">
                <a:solidFill>
                  <a:srgbClr val="FFFFFF"/>
                </a:solidFill>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p:txBody>
      </p:sp>
      <p:sp>
        <p:nvSpPr>
          <p:cNvPr id="20" name="object 20"/>
          <p:cNvSpPr/>
          <p:nvPr/>
        </p:nvSpPr>
        <p:spPr>
          <a:xfrm>
            <a:off x="2667000" y="3473450"/>
            <a:ext cx="2667000" cy="1479550"/>
          </a:xfrm>
          <a:custGeom>
            <a:avLst/>
            <a:gdLst/>
            <a:ahLst/>
            <a:cxnLst/>
            <a:rect l="l" t="t" r="r" b="b"/>
            <a:pathLst>
              <a:path w="2667000" h="1479550">
                <a:moveTo>
                  <a:pt x="1333500" y="0"/>
                </a:moveTo>
                <a:lnTo>
                  <a:pt x="0" y="739775"/>
                </a:lnTo>
                <a:lnTo>
                  <a:pt x="1333500" y="1479550"/>
                </a:lnTo>
                <a:lnTo>
                  <a:pt x="2667000" y="739775"/>
                </a:lnTo>
                <a:lnTo>
                  <a:pt x="1333500" y="0"/>
                </a:lnTo>
                <a:close/>
              </a:path>
            </a:pathLst>
          </a:custGeom>
          <a:solidFill>
            <a:srgbClr val="4F81BD"/>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21" name="object 21"/>
          <p:cNvSpPr/>
          <p:nvPr/>
        </p:nvSpPr>
        <p:spPr>
          <a:xfrm>
            <a:off x="2667000" y="3473450"/>
            <a:ext cx="2667000" cy="1479550"/>
          </a:xfrm>
          <a:custGeom>
            <a:avLst/>
            <a:gdLst/>
            <a:ahLst/>
            <a:cxnLst/>
            <a:rect l="l" t="t" r="r" b="b"/>
            <a:pathLst>
              <a:path w="2667000" h="1479550">
                <a:moveTo>
                  <a:pt x="0" y="739775"/>
                </a:moveTo>
                <a:lnTo>
                  <a:pt x="1333500" y="0"/>
                </a:lnTo>
                <a:lnTo>
                  <a:pt x="2667000" y="739775"/>
                </a:lnTo>
                <a:lnTo>
                  <a:pt x="1333500" y="1479550"/>
                </a:lnTo>
                <a:lnTo>
                  <a:pt x="0" y="739775"/>
                </a:lnTo>
                <a:close/>
              </a:path>
            </a:pathLst>
          </a:custGeom>
          <a:ln w="25400">
            <a:solidFill>
              <a:srgbClr val="385D8A"/>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22" name="object 22"/>
          <p:cNvSpPr txBox="1"/>
          <p:nvPr/>
        </p:nvSpPr>
        <p:spPr>
          <a:xfrm>
            <a:off x="3692016" y="4010532"/>
            <a:ext cx="614680" cy="307777"/>
          </a:xfrm>
          <a:prstGeom prst="rect">
            <a:avLst/>
          </a:prstGeom>
        </p:spPr>
        <p:txBody>
          <a:bodyPr vert="horz" wrap="square" lIns="0" tIns="0" rIns="0" bIns="0" rtlCol="0">
            <a:spAutoFit/>
          </a:bodyPr>
          <a:lstStyle/>
          <a:p>
            <a:pPr marL="12700">
              <a:lnSpc>
                <a:spcPct val="100000"/>
              </a:lnSpc>
            </a:pPr>
            <a:r>
              <a:rPr sz="2000" b="1" dirty="0">
                <a:solidFill>
                  <a:srgbClr val="FFFFFF"/>
                </a:solidFill>
                <a:latin typeface="Arial" panose="020B0604020202020204" pitchFamily="34" charset="0"/>
                <a:cs typeface="Arial" panose="020B0604020202020204" pitchFamily="34" charset="0"/>
              </a:rPr>
              <a:t>C</a:t>
            </a:r>
            <a:r>
              <a:rPr sz="2000" b="1" spc="-10" dirty="0">
                <a:solidFill>
                  <a:srgbClr val="FFFFFF"/>
                </a:solidFill>
                <a:latin typeface="Arial" panose="020B0604020202020204" pitchFamily="34" charset="0"/>
                <a:cs typeface="Arial" panose="020B0604020202020204" pitchFamily="34" charset="0"/>
              </a:rPr>
              <a:t>PM</a:t>
            </a:r>
            <a:endParaRPr sz="2000">
              <a:latin typeface="Arial" panose="020B0604020202020204" pitchFamily="34" charset="0"/>
              <a:cs typeface="Arial" panose="020B0604020202020204" pitchFamily="34" charset="0"/>
            </a:endParaRPr>
          </a:p>
        </p:txBody>
      </p:sp>
      <p:sp>
        <p:nvSpPr>
          <p:cNvPr id="23" name="object 23"/>
          <p:cNvSpPr/>
          <p:nvPr/>
        </p:nvSpPr>
        <p:spPr>
          <a:xfrm>
            <a:off x="5600700" y="5149850"/>
            <a:ext cx="2819400" cy="1257300"/>
          </a:xfrm>
          <a:custGeom>
            <a:avLst/>
            <a:gdLst/>
            <a:ahLst/>
            <a:cxnLst/>
            <a:rect l="l" t="t" r="r" b="b"/>
            <a:pathLst>
              <a:path w="2819400" h="1257300">
                <a:moveTo>
                  <a:pt x="2255520" y="0"/>
                </a:moveTo>
                <a:lnTo>
                  <a:pt x="563880" y="0"/>
                </a:lnTo>
                <a:lnTo>
                  <a:pt x="0" y="628650"/>
                </a:lnTo>
                <a:lnTo>
                  <a:pt x="563880" y="1257300"/>
                </a:lnTo>
                <a:lnTo>
                  <a:pt x="2255520" y="1257300"/>
                </a:lnTo>
                <a:lnTo>
                  <a:pt x="2819400" y="628650"/>
                </a:lnTo>
                <a:lnTo>
                  <a:pt x="2255520" y="0"/>
                </a:lnTo>
                <a:close/>
              </a:path>
            </a:pathLst>
          </a:custGeom>
          <a:solidFill>
            <a:srgbClr val="4F81BD"/>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24" name="object 24"/>
          <p:cNvSpPr/>
          <p:nvPr/>
        </p:nvSpPr>
        <p:spPr>
          <a:xfrm>
            <a:off x="5600700" y="5149850"/>
            <a:ext cx="2819400" cy="1257300"/>
          </a:xfrm>
          <a:custGeom>
            <a:avLst/>
            <a:gdLst/>
            <a:ahLst/>
            <a:cxnLst/>
            <a:rect l="l" t="t" r="r" b="b"/>
            <a:pathLst>
              <a:path w="2819400" h="1257300">
                <a:moveTo>
                  <a:pt x="0" y="628650"/>
                </a:moveTo>
                <a:lnTo>
                  <a:pt x="563880" y="0"/>
                </a:lnTo>
                <a:lnTo>
                  <a:pt x="2255520" y="0"/>
                </a:lnTo>
                <a:lnTo>
                  <a:pt x="2819400" y="628650"/>
                </a:lnTo>
                <a:lnTo>
                  <a:pt x="2255520" y="1257300"/>
                </a:lnTo>
                <a:lnTo>
                  <a:pt x="563880" y="1257300"/>
                </a:lnTo>
                <a:lnTo>
                  <a:pt x="0" y="628650"/>
                </a:lnTo>
                <a:close/>
              </a:path>
            </a:pathLst>
          </a:custGeom>
          <a:ln w="25400">
            <a:solidFill>
              <a:srgbClr val="385D8A"/>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25" name="object 25"/>
          <p:cNvSpPr txBox="1"/>
          <p:nvPr/>
        </p:nvSpPr>
        <p:spPr>
          <a:xfrm>
            <a:off x="6480936" y="3086100"/>
            <a:ext cx="2047875" cy="512961"/>
          </a:xfrm>
          <a:prstGeom prst="rect">
            <a:avLst/>
          </a:prstGeom>
        </p:spPr>
        <p:txBody>
          <a:bodyPr vert="horz" wrap="square" lIns="0" tIns="0" rIns="0" bIns="0" rtlCol="0">
            <a:spAutoFit/>
          </a:bodyPr>
          <a:lstStyle/>
          <a:p>
            <a:pPr marL="12700" marR="5080" indent="22860">
              <a:lnSpc>
                <a:spcPts val="1980"/>
              </a:lnSpc>
            </a:pPr>
            <a:r>
              <a:rPr sz="1600" spc="-5" dirty="0">
                <a:latin typeface="Arial" panose="020B0604020202020204" pitchFamily="34" charset="0"/>
                <a:cs typeface="Arial" panose="020B0604020202020204" pitchFamily="34" charset="0"/>
              </a:rPr>
              <a:t>*Selection process </a:t>
            </a:r>
            <a:r>
              <a:rPr sz="1600" dirty="0" smtClean="0">
                <a:latin typeface="Arial" panose="020B0604020202020204" pitchFamily="34" charset="0"/>
                <a:cs typeface="Arial" panose="020B0604020202020204" pitchFamily="34" charset="0"/>
              </a:rPr>
              <a:t>as</a:t>
            </a:r>
            <a:r>
              <a:rPr lang="en-US" sz="1600" dirty="0" smtClean="0">
                <a:latin typeface="Arial" panose="020B0604020202020204" pitchFamily="34" charset="0"/>
                <a:cs typeface="Arial" panose="020B0604020202020204" pitchFamily="34" charset="0"/>
              </a:rPr>
              <a:t> </a:t>
            </a:r>
            <a:r>
              <a:rPr sz="1600" spc="-5" dirty="0" smtClean="0">
                <a:latin typeface="Arial" panose="020B0604020202020204" pitchFamily="34" charset="0"/>
                <a:cs typeface="Arial" panose="020B0604020202020204" pitchFamily="34" charset="0"/>
              </a:rPr>
              <a:t>decided </a:t>
            </a:r>
            <a:r>
              <a:rPr sz="1600" spc="-5" dirty="0">
                <a:latin typeface="Arial" panose="020B0604020202020204" pitchFamily="34" charset="0"/>
                <a:cs typeface="Arial" panose="020B0604020202020204" pitchFamily="34" charset="0"/>
              </a:rPr>
              <a:t>by the</a:t>
            </a:r>
            <a:r>
              <a:rPr sz="1600"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region</a:t>
            </a:r>
            <a:endParaRPr sz="1600" dirty="0">
              <a:latin typeface="Arial" panose="020B0604020202020204" pitchFamily="34" charset="0"/>
              <a:cs typeface="Arial" panose="020B0604020202020204" pitchFamily="34" charset="0"/>
            </a:endParaRPr>
          </a:p>
        </p:txBody>
      </p:sp>
      <p:sp>
        <p:nvSpPr>
          <p:cNvPr id="26" name="object 26"/>
          <p:cNvSpPr txBox="1"/>
          <p:nvPr/>
        </p:nvSpPr>
        <p:spPr>
          <a:xfrm>
            <a:off x="3463671" y="1683892"/>
            <a:ext cx="2298700" cy="246221"/>
          </a:xfrm>
          <a:prstGeom prst="rect">
            <a:avLst/>
          </a:prstGeom>
        </p:spPr>
        <p:txBody>
          <a:bodyPr vert="horz" wrap="square" lIns="0" tIns="0" rIns="0" bIns="0" rtlCol="0">
            <a:spAutoFit/>
          </a:bodyPr>
          <a:lstStyle/>
          <a:p>
            <a:pPr marL="12700">
              <a:lnSpc>
                <a:spcPct val="100000"/>
              </a:lnSpc>
            </a:pPr>
            <a:r>
              <a:rPr sz="1600" spc="-10" dirty="0">
                <a:latin typeface="Arial" panose="020B0604020202020204" pitchFamily="34" charset="0"/>
                <a:cs typeface="Arial" panose="020B0604020202020204" pitchFamily="34" charset="0"/>
              </a:rPr>
              <a:t>Notification </a:t>
            </a:r>
            <a:r>
              <a:rPr sz="1600" spc="-5" dirty="0">
                <a:latin typeface="Arial" panose="020B0604020202020204" pitchFamily="34" charset="0"/>
                <a:cs typeface="Arial" panose="020B0604020202020204" pitchFamily="34" charset="0"/>
              </a:rPr>
              <a:t>of</a:t>
            </a:r>
            <a:r>
              <a:rPr sz="1600" spc="2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vacancies</a:t>
            </a:r>
            <a:endParaRPr sz="1600">
              <a:latin typeface="Arial" panose="020B0604020202020204" pitchFamily="34" charset="0"/>
              <a:cs typeface="Arial" panose="020B0604020202020204" pitchFamily="34" charset="0"/>
            </a:endParaRPr>
          </a:p>
        </p:txBody>
      </p:sp>
      <p:sp>
        <p:nvSpPr>
          <p:cNvPr id="27" name="object 27"/>
          <p:cNvSpPr txBox="1"/>
          <p:nvPr/>
        </p:nvSpPr>
        <p:spPr>
          <a:xfrm>
            <a:off x="3480587" y="2438044"/>
            <a:ext cx="2360295" cy="246221"/>
          </a:xfrm>
          <a:prstGeom prst="rect">
            <a:avLst/>
          </a:prstGeom>
        </p:spPr>
        <p:txBody>
          <a:bodyPr vert="horz" wrap="square" lIns="0" tIns="0" rIns="0" bIns="0" rtlCol="0">
            <a:spAutoFit/>
          </a:bodyPr>
          <a:lstStyle/>
          <a:p>
            <a:pPr marL="12700">
              <a:lnSpc>
                <a:spcPct val="100000"/>
              </a:lnSpc>
            </a:pPr>
            <a:r>
              <a:rPr sz="1600" spc="-5" dirty="0">
                <a:latin typeface="Arial" panose="020B0604020202020204" pitchFamily="34" charset="0"/>
                <a:cs typeface="Arial" panose="020B0604020202020204" pitchFamily="34" charset="0"/>
              </a:rPr>
              <a:t>Nominations </a:t>
            </a:r>
            <a:r>
              <a:rPr sz="1600" spc="-10" dirty="0">
                <a:latin typeface="Arial" panose="020B0604020202020204" pitchFamily="34" charset="0"/>
                <a:cs typeface="Arial" panose="020B0604020202020204" pitchFamily="34" charset="0"/>
              </a:rPr>
              <a:t>from</a:t>
            </a:r>
            <a:r>
              <a:rPr sz="1600" spc="-50"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region</a:t>
            </a:r>
            <a:endParaRPr sz="1600">
              <a:latin typeface="Arial" panose="020B0604020202020204" pitchFamily="34" charset="0"/>
              <a:cs typeface="Arial" panose="020B0604020202020204" pitchFamily="34" charset="0"/>
            </a:endParaRPr>
          </a:p>
        </p:txBody>
      </p:sp>
      <p:sp>
        <p:nvSpPr>
          <p:cNvPr id="28" name="object 28"/>
          <p:cNvSpPr txBox="1"/>
          <p:nvPr/>
        </p:nvSpPr>
        <p:spPr>
          <a:xfrm>
            <a:off x="1523542" y="3188995"/>
            <a:ext cx="1215390" cy="246221"/>
          </a:xfrm>
          <a:prstGeom prst="rect">
            <a:avLst/>
          </a:prstGeom>
        </p:spPr>
        <p:txBody>
          <a:bodyPr vert="horz" wrap="square" lIns="0" tIns="0" rIns="0" bIns="0" rtlCol="0">
            <a:spAutoFit/>
          </a:bodyPr>
          <a:lstStyle/>
          <a:p>
            <a:pPr marL="12700">
              <a:lnSpc>
                <a:spcPct val="100000"/>
              </a:lnSpc>
            </a:pPr>
            <a:r>
              <a:rPr sz="1600" dirty="0">
                <a:latin typeface="Arial" panose="020B0604020202020204" pitchFamily="34" charset="0"/>
                <a:cs typeface="Arial" panose="020B0604020202020204" pitchFamily="34" charset="0"/>
              </a:rPr>
              <a:t>N</a:t>
            </a:r>
            <a:r>
              <a:rPr sz="1600" spc="-5" dirty="0">
                <a:latin typeface="Arial" panose="020B0604020202020204" pitchFamily="34" charset="0"/>
                <a:cs typeface="Arial" panose="020B0604020202020204" pitchFamily="34" charset="0"/>
              </a:rPr>
              <a:t>o</a:t>
            </a:r>
            <a:r>
              <a:rPr sz="1600" dirty="0">
                <a:latin typeface="Arial" panose="020B0604020202020204" pitchFamily="34" charset="0"/>
                <a:cs typeface="Arial" panose="020B0604020202020204" pitchFamily="34" charset="0"/>
              </a:rPr>
              <a:t>m</a:t>
            </a:r>
            <a:r>
              <a:rPr sz="1600" spc="-5" dirty="0">
                <a:latin typeface="Arial" panose="020B0604020202020204" pitchFamily="34" charset="0"/>
                <a:cs typeface="Arial" panose="020B0604020202020204" pitchFamily="34" charset="0"/>
              </a:rPr>
              <a:t>i</a:t>
            </a:r>
            <a:r>
              <a:rPr sz="1600" dirty="0">
                <a:latin typeface="Arial" panose="020B0604020202020204" pitchFamily="34" charset="0"/>
                <a:cs typeface="Arial" panose="020B0604020202020204" pitchFamily="34" charset="0"/>
              </a:rPr>
              <a:t>n</a:t>
            </a:r>
            <a:r>
              <a:rPr sz="1600" spc="-10" dirty="0">
                <a:latin typeface="Arial" panose="020B0604020202020204" pitchFamily="34" charset="0"/>
                <a:cs typeface="Arial" panose="020B0604020202020204" pitchFamily="34" charset="0"/>
              </a:rPr>
              <a:t>a</a:t>
            </a:r>
            <a:r>
              <a:rPr sz="1600" spc="-5" dirty="0">
                <a:latin typeface="Arial" panose="020B0604020202020204" pitchFamily="34" charset="0"/>
                <a:cs typeface="Arial" panose="020B0604020202020204" pitchFamily="34" charset="0"/>
              </a:rPr>
              <a:t>t</a:t>
            </a:r>
            <a:r>
              <a:rPr sz="1600" spc="-10" dirty="0">
                <a:latin typeface="Arial" panose="020B0604020202020204" pitchFamily="34" charset="0"/>
                <a:cs typeface="Arial" panose="020B0604020202020204" pitchFamily="34" charset="0"/>
              </a:rPr>
              <a:t>i</a:t>
            </a:r>
            <a:r>
              <a:rPr sz="1600" spc="-5" dirty="0">
                <a:latin typeface="Arial" panose="020B0604020202020204" pitchFamily="34" charset="0"/>
                <a:cs typeface="Arial" panose="020B0604020202020204" pitchFamily="34" charset="0"/>
              </a:rPr>
              <a:t>o</a:t>
            </a:r>
            <a:r>
              <a:rPr sz="1600" dirty="0">
                <a:latin typeface="Arial" panose="020B0604020202020204" pitchFamily="34" charset="0"/>
                <a:cs typeface="Arial" panose="020B0604020202020204" pitchFamily="34" charset="0"/>
              </a:rPr>
              <a:t>ns</a:t>
            </a:r>
            <a:endParaRPr sz="1600">
              <a:latin typeface="Arial" panose="020B0604020202020204" pitchFamily="34" charset="0"/>
              <a:cs typeface="Arial" panose="020B0604020202020204" pitchFamily="34" charset="0"/>
            </a:endParaRPr>
          </a:p>
        </p:txBody>
      </p:sp>
      <p:sp>
        <p:nvSpPr>
          <p:cNvPr id="29" name="object 29"/>
          <p:cNvSpPr txBox="1"/>
          <p:nvPr/>
        </p:nvSpPr>
        <p:spPr>
          <a:xfrm>
            <a:off x="3271646" y="5160670"/>
            <a:ext cx="4184015" cy="910506"/>
          </a:xfrm>
          <a:prstGeom prst="rect">
            <a:avLst/>
          </a:prstGeom>
        </p:spPr>
        <p:txBody>
          <a:bodyPr vert="horz" wrap="square" lIns="0" tIns="0" rIns="0" bIns="0" rtlCol="0">
            <a:spAutoFit/>
          </a:bodyPr>
          <a:lstStyle/>
          <a:p>
            <a:pPr marL="12700">
              <a:lnSpc>
                <a:spcPts val="1995"/>
              </a:lnSpc>
            </a:pPr>
            <a:r>
              <a:rPr sz="1600" spc="-10" dirty="0">
                <a:latin typeface="Arial" panose="020B0604020202020204" pitchFamily="34" charset="0"/>
                <a:cs typeface="Arial" panose="020B0604020202020204" pitchFamily="34" charset="0"/>
              </a:rPr>
              <a:t>Approves</a:t>
            </a:r>
            <a:r>
              <a:rPr sz="1600" spc="-5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members</a:t>
            </a:r>
            <a:endParaRPr sz="1600">
              <a:latin typeface="Arial" panose="020B0604020202020204" pitchFamily="34" charset="0"/>
              <a:cs typeface="Arial" panose="020B0604020202020204" pitchFamily="34" charset="0"/>
            </a:endParaRPr>
          </a:p>
          <a:p>
            <a:pPr marR="142875" algn="r">
              <a:lnSpc>
                <a:spcPts val="2715"/>
              </a:lnSpc>
            </a:pPr>
            <a:r>
              <a:rPr sz="2000" b="1" dirty="0">
                <a:solidFill>
                  <a:srgbClr val="FFFFFF"/>
                </a:solidFill>
                <a:latin typeface="Arial" panose="020B0604020202020204" pitchFamily="34" charset="0"/>
                <a:cs typeface="Arial" panose="020B0604020202020204" pitchFamily="34" charset="0"/>
              </a:rPr>
              <a:t>C</a:t>
            </a:r>
            <a:r>
              <a:rPr sz="2000" b="1" spc="-10" dirty="0">
                <a:solidFill>
                  <a:srgbClr val="FFFFFF"/>
                </a:solidFill>
                <a:latin typeface="Arial" panose="020B0604020202020204" pitchFamily="34" charset="0"/>
                <a:cs typeface="Arial" panose="020B0604020202020204" pitchFamily="34" charset="0"/>
              </a:rPr>
              <a:t>P</a:t>
            </a:r>
            <a:r>
              <a:rPr sz="2000" b="1" dirty="0">
                <a:solidFill>
                  <a:srgbClr val="FFFFFF"/>
                </a:solidFill>
                <a:latin typeface="Arial" panose="020B0604020202020204" pitchFamily="34" charset="0"/>
                <a:cs typeface="Arial" panose="020B0604020202020204" pitchFamily="34" charset="0"/>
              </a:rPr>
              <a:t>M</a:t>
            </a:r>
            <a:endParaRPr sz="2000">
              <a:latin typeface="Arial" panose="020B0604020202020204" pitchFamily="34" charset="0"/>
              <a:cs typeface="Arial" panose="020B0604020202020204" pitchFamily="34" charset="0"/>
            </a:endParaRPr>
          </a:p>
          <a:p>
            <a:pPr marR="5080" algn="r">
              <a:lnSpc>
                <a:spcPct val="100000"/>
              </a:lnSpc>
            </a:pPr>
            <a:r>
              <a:rPr sz="2000" b="1" spc="-35" dirty="0">
                <a:solidFill>
                  <a:srgbClr val="FFFFFF"/>
                </a:solidFill>
                <a:latin typeface="Arial" panose="020B0604020202020204" pitchFamily="34" charset="0"/>
                <a:cs typeface="Arial" panose="020B0604020202020204" pitchFamily="34" charset="0"/>
              </a:rPr>
              <a:t>R</a:t>
            </a:r>
            <a:r>
              <a:rPr sz="2000" b="1" dirty="0">
                <a:solidFill>
                  <a:srgbClr val="FFFFFF"/>
                </a:solidFill>
                <a:latin typeface="Arial" panose="020B0604020202020204" pitchFamily="34" charset="0"/>
                <a:cs typeface="Arial" panose="020B0604020202020204" pitchFamily="34" charset="0"/>
              </a:rPr>
              <a:t>e</a:t>
            </a:r>
            <a:r>
              <a:rPr sz="2000" b="1" spc="-5" dirty="0">
                <a:solidFill>
                  <a:srgbClr val="FFFFFF"/>
                </a:solidFill>
                <a:latin typeface="Arial" panose="020B0604020202020204" pitchFamily="34" charset="0"/>
                <a:cs typeface="Arial" panose="020B0604020202020204" pitchFamily="34" charset="0"/>
              </a:rPr>
              <a:t>p</a:t>
            </a:r>
            <a:r>
              <a:rPr sz="2000" b="1" spc="5" dirty="0">
                <a:solidFill>
                  <a:srgbClr val="FFFFFF"/>
                </a:solidFill>
                <a:latin typeface="Arial" panose="020B0604020202020204" pitchFamily="34" charset="0"/>
                <a:cs typeface="Arial" panose="020B0604020202020204" pitchFamily="34" charset="0"/>
              </a:rPr>
              <a:t>o</a:t>
            </a:r>
            <a:r>
              <a:rPr sz="2000" b="1" spc="-5" dirty="0">
                <a:solidFill>
                  <a:srgbClr val="FFFFFF"/>
                </a:solidFill>
                <a:latin typeface="Arial" panose="020B0604020202020204" pitchFamily="34" charset="0"/>
                <a:cs typeface="Arial" panose="020B0604020202020204" pitchFamily="34" charset="0"/>
              </a:rPr>
              <a:t>r</a:t>
            </a:r>
            <a:r>
              <a:rPr sz="2000" b="1" dirty="0">
                <a:solidFill>
                  <a:srgbClr val="FFFFFF"/>
                </a:solidFill>
                <a:latin typeface="Arial" panose="020B0604020202020204" pitchFamily="34" charset="0"/>
                <a:cs typeface="Arial" panose="020B0604020202020204" pitchFamily="34" charset="0"/>
              </a:rPr>
              <a:t>t</a:t>
            </a:r>
            <a:endParaRPr sz="20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normAutofit fontScale="90000"/>
          </a:bodyPr>
          <a:lstStyle/>
          <a:p>
            <a:r>
              <a:rPr lang="en-US" dirty="0" smtClean="0"/>
              <a:t>SC member selection: what is needed?</a:t>
            </a:r>
            <a:endParaRPr lang="en-US" dirty="0"/>
          </a:p>
        </p:txBody>
      </p:sp>
      <p:sp>
        <p:nvSpPr>
          <p:cNvPr id="9" name="Content Placeholder 8"/>
          <p:cNvSpPr>
            <a:spLocks noGrp="1"/>
          </p:cNvSpPr>
          <p:nvPr>
            <p:ph idx="1"/>
          </p:nvPr>
        </p:nvSpPr>
        <p:spPr/>
        <p:txBody>
          <a:bodyPr>
            <a:normAutofit fontScale="92500" lnSpcReduction="20000"/>
          </a:bodyPr>
          <a:lstStyle/>
          <a:p>
            <a:r>
              <a:rPr lang="en-US" dirty="0" smtClean="0"/>
              <a:t>Secretariat sends a notification to Chairperson from each FAO Region</a:t>
            </a:r>
          </a:p>
          <a:p>
            <a:r>
              <a:rPr lang="en-US" dirty="0" smtClean="0"/>
              <a:t>Regional Chairperson collects nominations, including:</a:t>
            </a:r>
          </a:p>
          <a:p>
            <a:pPr lvl="1"/>
            <a:r>
              <a:rPr lang="en-US" dirty="0" smtClean="0"/>
              <a:t>Nominee’s name and contact details</a:t>
            </a:r>
          </a:p>
          <a:p>
            <a:pPr lvl="1"/>
            <a:r>
              <a:rPr lang="en-US" dirty="0" smtClean="0"/>
              <a:t>Nominee’s curriculum vitae (CV)</a:t>
            </a:r>
          </a:p>
          <a:p>
            <a:pPr lvl="1"/>
            <a:r>
              <a:rPr lang="en-US" dirty="0" smtClean="0"/>
              <a:t>Statement of commitment</a:t>
            </a:r>
          </a:p>
          <a:p>
            <a:r>
              <a:rPr lang="en-US" dirty="0" smtClean="0"/>
              <a:t>Nominations are presented to CPM</a:t>
            </a:r>
          </a:p>
          <a:p>
            <a:r>
              <a:rPr lang="en-US" dirty="0" smtClean="0"/>
              <a:t>CPM confirms nominations</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normAutofit fontScale="90000"/>
          </a:bodyPr>
          <a:lstStyle/>
          <a:p>
            <a:r>
              <a:rPr lang="en-US" smtClean="0"/>
              <a:t>Who to nominate as SC member?</a:t>
            </a:r>
            <a:endParaRPr lang="en-US" dirty="0"/>
          </a:p>
        </p:txBody>
      </p:sp>
      <p:sp>
        <p:nvSpPr>
          <p:cNvPr id="12" name="Content Placeholder 11"/>
          <p:cNvSpPr>
            <a:spLocks noGrp="1"/>
          </p:cNvSpPr>
          <p:nvPr>
            <p:ph idx="1"/>
          </p:nvPr>
        </p:nvSpPr>
        <p:spPr/>
        <p:txBody>
          <a:bodyPr>
            <a:normAutofit fontScale="85000" lnSpcReduction="20000"/>
          </a:bodyPr>
          <a:lstStyle/>
          <a:p>
            <a:r>
              <a:rPr lang="en-US" dirty="0" smtClean="0"/>
              <a:t>Senior officials of NPPOs with:</a:t>
            </a:r>
          </a:p>
          <a:p>
            <a:r>
              <a:rPr lang="en-US" dirty="0" smtClean="0"/>
              <a:t>Qualifications in a scientific biological discipline (or equivalent) and in plant protection</a:t>
            </a:r>
          </a:p>
          <a:p>
            <a:r>
              <a:rPr lang="en-US" dirty="0" smtClean="0"/>
              <a:t>Experience and skills in:</a:t>
            </a:r>
          </a:p>
          <a:p>
            <a:pPr lvl="1"/>
            <a:r>
              <a:rPr lang="en-US" dirty="0" smtClean="0"/>
              <a:t>Practical operation of a national or international phytosanitary system</a:t>
            </a:r>
          </a:p>
          <a:p>
            <a:pPr lvl="1"/>
            <a:r>
              <a:rPr lang="en-US" dirty="0" smtClean="0"/>
              <a:t>Administration of a national or international phytosanitary system</a:t>
            </a:r>
          </a:p>
          <a:p>
            <a:pPr lvl="1"/>
            <a:r>
              <a:rPr lang="en-US" dirty="0" smtClean="0"/>
              <a:t>Application of phytosanitary measures related to international trade</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Who to nominate as SC member? (cont’d)</a:t>
            </a:r>
            <a:endParaRPr lang="en-US" dirty="0"/>
          </a:p>
        </p:txBody>
      </p:sp>
      <p:sp>
        <p:nvSpPr>
          <p:cNvPr id="14" name="Content Placeholder 13"/>
          <p:cNvSpPr>
            <a:spLocks noGrp="1"/>
          </p:cNvSpPr>
          <p:nvPr>
            <p:ph idx="1"/>
          </p:nvPr>
        </p:nvSpPr>
        <p:spPr/>
        <p:txBody>
          <a:bodyPr/>
          <a:lstStyle/>
          <a:p>
            <a:r>
              <a:rPr lang="en-US" dirty="0" smtClean="0"/>
              <a:t>A nominee with adequate time and an immediate supervisor who understands the time commitment of being an SC member</a:t>
            </a:r>
          </a:p>
          <a:p>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smtClean="0"/>
              <a:t>SC replacement members</a:t>
            </a:r>
            <a:endParaRPr lang="en-US" dirty="0"/>
          </a:p>
        </p:txBody>
      </p:sp>
      <p:sp>
        <p:nvSpPr>
          <p:cNvPr id="9" name="Content Placeholder 8"/>
          <p:cNvSpPr>
            <a:spLocks noGrp="1"/>
          </p:cNvSpPr>
          <p:nvPr>
            <p:ph idx="1"/>
          </p:nvPr>
        </p:nvSpPr>
        <p:spPr/>
        <p:txBody>
          <a:bodyPr>
            <a:normAutofit fontScale="77500" lnSpcReduction="20000"/>
          </a:bodyPr>
          <a:lstStyle/>
          <a:p>
            <a:r>
              <a:rPr lang="en-US" dirty="0" smtClean="0"/>
              <a:t>FAO region nominates potential replacements (confirmed by CPM)</a:t>
            </a:r>
          </a:p>
          <a:p>
            <a:r>
              <a:rPr lang="en-US" dirty="0" smtClean="0"/>
              <a:t>A member is replaced if:</a:t>
            </a:r>
          </a:p>
          <a:p>
            <a:pPr lvl="1"/>
            <a:r>
              <a:rPr lang="en-US" dirty="0" smtClean="0"/>
              <a:t>He/she resigns</a:t>
            </a:r>
          </a:p>
          <a:p>
            <a:pPr lvl="1"/>
            <a:r>
              <a:rPr lang="en-US" dirty="0" smtClean="0"/>
              <a:t>He/she no longer meets the qualifications</a:t>
            </a:r>
          </a:p>
          <a:p>
            <a:pPr lvl="1"/>
            <a:r>
              <a:rPr lang="en-US" dirty="0" smtClean="0"/>
              <a:t>He/she fails to attend two consecutive meetings</a:t>
            </a:r>
          </a:p>
          <a:p>
            <a:r>
              <a:rPr lang="en-US" dirty="0" smtClean="0"/>
              <a:t>Contact point should notify Secretariat if SC member needs to be replaced</a:t>
            </a:r>
          </a:p>
          <a:p>
            <a:r>
              <a:rPr lang="en-US" dirty="0" smtClean="0"/>
              <a:t>Replacement will serve through the completion of the term, and may be nominated to serve additional terms</a:t>
            </a:r>
          </a:p>
          <a:p>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smtClean="0"/>
              <a:t>SC members (cont’d)</a:t>
            </a:r>
            <a:endParaRPr lang="en-US" dirty="0"/>
          </a:p>
        </p:txBody>
      </p:sp>
      <p:sp>
        <p:nvSpPr>
          <p:cNvPr id="13" name="Content Placeholder 12"/>
          <p:cNvSpPr>
            <a:spLocks noGrp="1"/>
          </p:cNvSpPr>
          <p:nvPr>
            <p:ph idx="1"/>
          </p:nvPr>
        </p:nvSpPr>
        <p:spPr/>
        <p:txBody>
          <a:bodyPr>
            <a:normAutofit fontScale="85000" lnSpcReduction="20000"/>
          </a:bodyPr>
          <a:lstStyle/>
          <a:p>
            <a:r>
              <a:rPr lang="en-US" dirty="0" smtClean="0"/>
              <a:t>Annual time commitment?</a:t>
            </a:r>
          </a:p>
          <a:p>
            <a:pPr lvl="1"/>
            <a:r>
              <a:rPr lang="en-US" dirty="0" smtClean="0"/>
              <a:t>3-4 weeks for meetings (preparation and attendance)</a:t>
            </a:r>
          </a:p>
          <a:p>
            <a:pPr lvl="1"/>
            <a:r>
              <a:rPr lang="en-US" dirty="0" smtClean="0"/>
              <a:t>2 weeks for revision of drafts</a:t>
            </a:r>
          </a:p>
          <a:p>
            <a:pPr lvl="1"/>
            <a:r>
              <a:rPr lang="en-US" dirty="0" smtClean="0"/>
              <a:t>1 week for electronic decision making</a:t>
            </a:r>
          </a:p>
          <a:p>
            <a:pPr lvl="1"/>
            <a:r>
              <a:rPr lang="en-US" dirty="0" smtClean="0"/>
              <a:t>May be more if the SC member participates in a regional workshop or is a steward</a:t>
            </a:r>
          </a:p>
          <a:p>
            <a:r>
              <a:rPr lang="en-US" dirty="0" smtClean="0"/>
              <a:t>Communication at the regional level:</a:t>
            </a:r>
          </a:p>
          <a:p>
            <a:pPr lvl="1"/>
            <a:r>
              <a:rPr lang="en-US" dirty="0" smtClean="0"/>
              <a:t>SC members contribute to the communication of information related to draft ISPMs with the countries within their region</a:t>
            </a:r>
          </a:p>
          <a:p>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smtClean="0"/>
              <a:t>SC working group (SC-7)</a:t>
            </a:r>
            <a:endParaRPr lang="en-US"/>
          </a:p>
        </p:txBody>
      </p:sp>
      <p:sp>
        <p:nvSpPr>
          <p:cNvPr id="9" name="Content Placeholder 8"/>
          <p:cNvSpPr>
            <a:spLocks noGrp="1"/>
          </p:cNvSpPr>
          <p:nvPr>
            <p:ph idx="1"/>
          </p:nvPr>
        </p:nvSpPr>
        <p:spPr/>
        <p:txBody>
          <a:bodyPr/>
          <a:lstStyle/>
          <a:p>
            <a:pPr marL="0" indent="0">
              <a:buNone/>
            </a:pPr>
            <a:r>
              <a:rPr lang="en-US" dirty="0" smtClean="0"/>
              <a:t>Scope</a:t>
            </a:r>
          </a:p>
          <a:p>
            <a:r>
              <a:rPr lang="en-US" dirty="0" smtClean="0"/>
              <a:t>Supports the work of the SC in the detailed consideration of documents</a:t>
            </a:r>
          </a:p>
          <a:p>
            <a:pPr marL="0" indent="0">
              <a:buNone/>
            </a:pPr>
            <a:r>
              <a:rPr lang="en-US" dirty="0" smtClean="0"/>
              <a:t>Decision-making</a:t>
            </a:r>
          </a:p>
          <a:p>
            <a:r>
              <a:rPr lang="en-US" dirty="0" smtClean="0"/>
              <a:t>Consensus</a:t>
            </a:r>
          </a:p>
          <a:p>
            <a:r>
              <a:rPr lang="en-US" dirty="0" smtClean="0"/>
              <a:t>If no consensus, matter deferred to SC</a:t>
            </a:r>
          </a:p>
          <a:p>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smtClean="0"/>
              <a:t>Expert Working Group (EWG)</a:t>
            </a:r>
            <a:endParaRPr lang="en-US" dirty="0"/>
          </a:p>
        </p:txBody>
      </p:sp>
      <p:sp>
        <p:nvSpPr>
          <p:cNvPr id="9" name="Content Placeholder 8"/>
          <p:cNvSpPr>
            <a:spLocks noGrp="1"/>
          </p:cNvSpPr>
          <p:nvPr>
            <p:ph idx="1"/>
          </p:nvPr>
        </p:nvSpPr>
        <p:spPr/>
        <p:txBody>
          <a:bodyPr>
            <a:normAutofit lnSpcReduction="10000"/>
          </a:bodyPr>
          <a:lstStyle/>
          <a:p>
            <a:r>
              <a:rPr lang="en-US" dirty="0" smtClean="0"/>
              <a:t>6-10 experts working together to develop a draft standard</a:t>
            </a:r>
          </a:p>
          <a:p>
            <a:r>
              <a:rPr lang="en-US" dirty="0" smtClean="0"/>
              <a:t>Once the SC has approved a specification, NPPOs and RPPOs can nominate experts to be members of the EWG</a:t>
            </a:r>
          </a:p>
          <a:p>
            <a:r>
              <a:rPr lang="en-US" dirty="0" smtClean="0"/>
              <a:t>SC reviews nominations and selects the members of the EWG</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smtClean="0"/>
              <a:t>EWGs (cont’d)</a:t>
            </a:r>
            <a:endParaRPr lang="en-US" dirty="0"/>
          </a:p>
        </p:txBody>
      </p:sp>
      <p:sp>
        <p:nvSpPr>
          <p:cNvPr id="9" name="Content Placeholder 8"/>
          <p:cNvSpPr>
            <a:spLocks noGrp="1"/>
          </p:cNvSpPr>
          <p:nvPr>
            <p:ph idx="1"/>
          </p:nvPr>
        </p:nvSpPr>
        <p:spPr/>
        <p:txBody>
          <a:bodyPr>
            <a:normAutofit fontScale="92500" lnSpcReduction="20000"/>
          </a:bodyPr>
          <a:lstStyle/>
          <a:p>
            <a:r>
              <a:rPr lang="en-US" dirty="0" smtClean="0"/>
              <a:t>Represents a wide geographic area through its members (including proportional developing country participation)</a:t>
            </a:r>
          </a:p>
          <a:p>
            <a:r>
              <a:rPr lang="en-US" dirty="0" smtClean="0"/>
              <a:t>Includes a member from the SC, if possible (e.g. steward)</a:t>
            </a:r>
          </a:p>
          <a:p>
            <a:r>
              <a:rPr lang="en-US" dirty="0" smtClean="0"/>
              <a:t>Representatives of industry, stakeholders or others may be invited to provide expertise, but not to participate as members</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normAutofit fontScale="90000"/>
          </a:bodyPr>
          <a:lstStyle/>
          <a:p>
            <a:r>
              <a:rPr lang="en-US" smtClean="0"/>
              <a:t>What we’ll see over the next three days</a:t>
            </a:r>
            <a:endParaRPr lang="en-US" dirty="0"/>
          </a:p>
        </p:txBody>
      </p:sp>
      <p:sp>
        <p:nvSpPr>
          <p:cNvPr id="7" name="Content Placeholder 6"/>
          <p:cNvSpPr>
            <a:spLocks noGrp="1"/>
          </p:cNvSpPr>
          <p:nvPr>
            <p:ph idx="1"/>
          </p:nvPr>
        </p:nvSpPr>
        <p:spPr/>
        <p:txBody>
          <a:bodyPr/>
          <a:lstStyle/>
          <a:p>
            <a:r>
              <a:rPr lang="en-US" smtClean="0"/>
              <a:t>The steps of the standard setting process</a:t>
            </a:r>
          </a:p>
          <a:p>
            <a:r>
              <a:rPr lang="en-US" smtClean="0"/>
              <a:t>Bodies involved and their role(s)</a:t>
            </a:r>
          </a:p>
          <a:p>
            <a:r>
              <a:rPr lang="en-US" smtClean="0"/>
              <a:t>How can a NPPO be more involved? What are the benefits?</a:t>
            </a:r>
          </a:p>
          <a:p>
            <a:r>
              <a:rPr lang="en-US" smtClean="0"/>
              <a:t>And more…</a:t>
            </a:r>
            <a:endParaRPr lang="en-US" dirty="0" smtClean="0"/>
          </a:p>
        </p:txBody>
      </p:sp>
      <p:sp>
        <p:nvSpPr>
          <p:cNvPr id="22" name="Slide Number Placeholder 21"/>
          <p:cNvSpPr>
            <a:spLocks noGrp="1"/>
          </p:cNvSpPr>
          <p:nvPr>
            <p:ph type="sldNum" sz="quarter" idx="12"/>
          </p:nvPr>
        </p:nvSpPr>
        <p:spPr/>
        <p:txBody>
          <a:bodyPr/>
          <a:lstStyle/>
          <a:p>
            <a:pPr marL="25400">
              <a:lnSpc>
                <a:spcPts val="1920"/>
              </a:lnSpc>
            </a:pPr>
            <a:fld id="{81D60167-4931-47E6-BA6A-407CBD079E47}" type="slidenum">
              <a:rPr lang="en-US" spc="-5" smtClean="0"/>
              <a:t>2</a:t>
            </a:fld>
            <a:endParaRPr lang="en-US" spc="-5"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normAutofit fontScale="90000"/>
          </a:bodyPr>
          <a:lstStyle/>
          <a:p>
            <a:r>
              <a:rPr lang="en-US" smtClean="0"/>
              <a:t>What are the responsibilities of an EWG member?</a:t>
            </a:r>
            <a:endParaRPr lang="en-US" dirty="0"/>
          </a:p>
        </p:txBody>
      </p:sp>
      <p:sp>
        <p:nvSpPr>
          <p:cNvPr id="9" name="Content Placeholder 8"/>
          <p:cNvSpPr>
            <a:spLocks noGrp="1"/>
          </p:cNvSpPr>
          <p:nvPr>
            <p:ph idx="1"/>
          </p:nvPr>
        </p:nvSpPr>
        <p:spPr/>
        <p:txBody>
          <a:bodyPr>
            <a:normAutofit fontScale="92500" lnSpcReduction="20000"/>
          </a:bodyPr>
          <a:lstStyle/>
          <a:p>
            <a:r>
              <a:rPr lang="en-US" dirty="0" smtClean="0"/>
              <a:t>Prior to EWG meeting, members should:</a:t>
            </a:r>
          </a:p>
          <a:p>
            <a:pPr lvl="1"/>
            <a:r>
              <a:rPr lang="en-US" dirty="0" smtClean="0"/>
              <a:t>Prepare and read draft discussion papers</a:t>
            </a:r>
          </a:p>
          <a:p>
            <a:pPr lvl="1"/>
            <a:r>
              <a:rPr lang="en-US" dirty="0" smtClean="0"/>
              <a:t>Search for information</a:t>
            </a:r>
          </a:p>
          <a:p>
            <a:pPr lvl="1"/>
            <a:r>
              <a:rPr lang="en-US" dirty="0" smtClean="0"/>
              <a:t>Participate in e-mail or virtual discussions</a:t>
            </a:r>
          </a:p>
          <a:p>
            <a:r>
              <a:rPr lang="en-US" dirty="0" smtClean="0"/>
              <a:t>During EWG meeting, members develop a draft standard</a:t>
            </a:r>
          </a:p>
          <a:p>
            <a:r>
              <a:rPr lang="en-US" dirty="0" smtClean="0"/>
              <a:t>Draft standard is then approved for member consultation or returned to EWG by the SC</a:t>
            </a:r>
            <a:endParaRPr lang="en-US" dirty="0"/>
          </a:p>
        </p:txBody>
      </p:sp>
      <p:sp>
        <p:nvSpPr>
          <p:cNvPr id="7" name="object 7"/>
          <p:cNvSpPr txBox="1">
            <a:spLocks noGrp="1"/>
          </p:cNvSpPr>
          <p:nvPr>
            <p:ph type="ftr" sz="quarter" idx="11"/>
          </p:nvPr>
        </p:nvSpPr>
        <p:spPr/>
        <p:txBody>
          <a:bodyPr/>
          <a:lstStyle/>
          <a:p>
            <a:r>
              <a:rPr lang="en-US" dirty="0"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smtClean="0"/>
              <a:t>Stewards of EWGs</a:t>
            </a:r>
            <a:endParaRPr lang="en-US"/>
          </a:p>
        </p:txBody>
      </p:sp>
      <p:sp>
        <p:nvSpPr>
          <p:cNvPr id="9" name="Content Placeholder 8"/>
          <p:cNvSpPr>
            <a:spLocks noGrp="1"/>
          </p:cNvSpPr>
          <p:nvPr>
            <p:ph idx="1"/>
          </p:nvPr>
        </p:nvSpPr>
        <p:spPr/>
        <p:txBody>
          <a:bodyPr>
            <a:normAutofit fontScale="85000" lnSpcReduction="10000"/>
          </a:bodyPr>
          <a:lstStyle/>
          <a:p>
            <a:r>
              <a:rPr lang="en-US" dirty="0" smtClean="0"/>
              <a:t>Who can be a Steward ?</a:t>
            </a:r>
          </a:p>
          <a:p>
            <a:pPr lvl="1"/>
            <a:r>
              <a:rPr lang="en-US" dirty="0" smtClean="0"/>
              <a:t>Senior plant health officer or scientist familiar with the standard setting process</a:t>
            </a:r>
          </a:p>
          <a:p>
            <a:pPr lvl="1"/>
            <a:r>
              <a:rPr lang="en-US" dirty="0" smtClean="0"/>
              <a:t>Should be drawn from SC or TP, if possible</a:t>
            </a:r>
          </a:p>
          <a:p>
            <a:r>
              <a:rPr lang="en-US" dirty="0" smtClean="0"/>
              <a:t>Involvement</a:t>
            </a:r>
          </a:p>
          <a:p>
            <a:pPr lvl="1"/>
            <a:r>
              <a:rPr lang="en-US" dirty="0" smtClean="0"/>
              <a:t>At least 2-4 weeks per year, per draft ISPM</a:t>
            </a:r>
          </a:p>
          <a:p>
            <a:pPr lvl="1"/>
            <a:r>
              <a:rPr lang="en-US" dirty="0" smtClean="0"/>
              <a:t>Depends on the complexity of the draft ISPM, what stage the draft ISPM is at, etc.</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smtClean="0"/>
              <a:t>Stewards of EWGs (cont’d)</a:t>
            </a:r>
            <a:endParaRPr lang="en-US" dirty="0"/>
          </a:p>
        </p:txBody>
      </p:sp>
      <p:sp>
        <p:nvSpPr>
          <p:cNvPr id="9" name="Content Placeholder 8"/>
          <p:cNvSpPr>
            <a:spLocks noGrp="1"/>
          </p:cNvSpPr>
          <p:nvPr>
            <p:ph idx="1"/>
          </p:nvPr>
        </p:nvSpPr>
        <p:spPr/>
        <p:txBody>
          <a:bodyPr>
            <a:normAutofit fontScale="70000" lnSpcReduction="20000"/>
          </a:bodyPr>
          <a:lstStyle/>
          <a:p>
            <a:pPr marL="0" indent="0">
              <a:buNone/>
            </a:pPr>
            <a:r>
              <a:rPr lang="en-US" dirty="0" smtClean="0"/>
              <a:t>The steward is expected to:</a:t>
            </a:r>
          </a:p>
          <a:p>
            <a:r>
              <a:rPr lang="en-US" dirty="0" smtClean="0"/>
              <a:t>Be the main driver behind the drafting of the standard</a:t>
            </a:r>
          </a:p>
          <a:p>
            <a:r>
              <a:rPr lang="en-US" dirty="0" smtClean="0"/>
              <a:t>Have a good understanding of the specification</a:t>
            </a:r>
          </a:p>
          <a:p>
            <a:r>
              <a:rPr lang="en-US" dirty="0" smtClean="0"/>
              <a:t>Explain the requirements of the specification to the EWG</a:t>
            </a:r>
          </a:p>
          <a:p>
            <a:r>
              <a:rPr lang="en-US" dirty="0" smtClean="0"/>
              <a:t>Liaise with the Secretariat</a:t>
            </a:r>
          </a:p>
          <a:p>
            <a:r>
              <a:rPr lang="en-US" dirty="0" smtClean="0"/>
              <a:t>Assist with the running of the meeting</a:t>
            </a:r>
          </a:p>
          <a:p>
            <a:r>
              <a:rPr lang="en-US" dirty="0" smtClean="0"/>
              <a:t>Assist the Secretariat to finalize the draft standard</a:t>
            </a:r>
          </a:p>
          <a:p>
            <a:r>
              <a:rPr lang="en-US" dirty="0" smtClean="0"/>
              <a:t>Assist the Secretariat in the preparation of the meeting report</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smtClean="0"/>
              <a:t>Roles of EWG members</a:t>
            </a:r>
            <a:endParaRPr lang="en-US" dirty="0"/>
          </a:p>
        </p:txBody>
      </p:sp>
      <p:sp>
        <p:nvSpPr>
          <p:cNvPr id="9" name="Content Placeholder 8"/>
          <p:cNvSpPr>
            <a:spLocks noGrp="1"/>
          </p:cNvSpPr>
          <p:nvPr>
            <p:ph idx="1"/>
          </p:nvPr>
        </p:nvSpPr>
        <p:spPr/>
        <p:txBody>
          <a:bodyPr>
            <a:normAutofit fontScale="70000" lnSpcReduction="20000"/>
          </a:bodyPr>
          <a:lstStyle/>
          <a:p>
            <a:pPr marL="0" indent="0">
              <a:buNone/>
            </a:pPr>
            <a:r>
              <a:rPr lang="en-US" dirty="0" smtClean="0"/>
              <a:t>Experts should:</a:t>
            </a:r>
          </a:p>
          <a:p>
            <a:r>
              <a:rPr lang="en-US" dirty="0" smtClean="0"/>
              <a:t>Prepare discussion papers</a:t>
            </a:r>
          </a:p>
          <a:p>
            <a:r>
              <a:rPr lang="en-US" dirty="0" smtClean="0"/>
              <a:t>Actively prepare for, and participate in, the EWG meeting and in e-mail discussions prior to and after the meeting</a:t>
            </a:r>
          </a:p>
          <a:p>
            <a:r>
              <a:rPr lang="en-US" dirty="0" smtClean="0"/>
              <a:t>Assist stewards as needed, particularly when reviewing country comments</a:t>
            </a:r>
          </a:p>
          <a:p>
            <a:r>
              <a:rPr lang="en-US" dirty="0" smtClean="0"/>
              <a:t>Respond to comments provided on draft ISPMs</a:t>
            </a:r>
          </a:p>
          <a:p>
            <a:r>
              <a:rPr lang="en-US" dirty="0" smtClean="0"/>
              <a:t>Take responsibility for their travel and accommodation arrangements, and visa requirements</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smtClean="0"/>
              <a:t>Technical panels (TPs)</a:t>
            </a:r>
            <a:endParaRPr lang="en-US" dirty="0"/>
          </a:p>
        </p:txBody>
      </p:sp>
      <p:sp>
        <p:nvSpPr>
          <p:cNvPr id="9" name="Content Placeholder 8"/>
          <p:cNvSpPr>
            <a:spLocks noGrp="1"/>
          </p:cNvSpPr>
          <p:nvPr>
            <p:ph idx="1"/>
          </p:nvPr>
        </p:nvSpPr>
        <p:spPr/>
        <p:txBody>
          <a:bodyPr/>
          <a:lstStyle/>
          <a:p>
            <a:r>
              <a:rPr lang="en-US" dirty="0" smtClean="0"/>
              <a:t>Develop select draft ISPMs</a:t>
            </a:r>
          </a:p>
          <a:p>
            <a:r>
              <a:rPr lang="en-US" dirty="0" smtClean="0"/>
              <a:t>TPs have specifications to determine their scope and functioning</a:t>
            </a:r>
          </a:p>
          <a:p>
            <a:r>
              <a:rPr lang="en-US" dirty="0" smtClean="0"/>
              <a:t>Each TP has a Steward and a Secretariat lead</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smtClean="0"/>
              <a:t>TPs (cont’d)</a:t>
            </a:r>
            <a:endParaRPr lang="en-US" dirty="0"/>
          </a:p>
        </p:txBody>
      </p:sp>
      <p:sp>
        <p:nvSpPr>
          <p:cNvPr id="9" name="Content Placeholder 8"/>
          <p:cNvSpPr>
            <a:spLocks noGrp="1"/>
          </p:cNvSpPr>
          <p:nvPr>
            <p:ph idx="1"/>
          </p:nvPr>
        </p:nvSpPr>
        <p:spPr/>
        <p:txBody>
          <a:bodyPr/>
          <a:lstStyle/>
          <a:p>
            <a:r>
              <a:rPr lang="en-US" dirty="0" smtClean="0"/>
              <a:t>Five TPs:</a:t>
            </a:r>
          </a:p>
          <a:p>
            <a:pPr lvl="1"/>
            <a:r>
              <a:rPr lang="en-US" dirty="0" smtClean="0"/>
              <a:t>TP on pest free areas and systems approaches for fruit flies (TPFF)</a:t>
            </a:r>
          </a:p>
          <a:p>
            <a:pPr lvl="1"/>
            <a:r>
              <a:rPr lang="en-US" dirty="0" smtClean="0"/>
              <a:t>TP on Phytosanitary Treatments (TPPT)</a:t>
            </a:r>
          </a:p>
          <a:p>
            <a:pPr lvl="1"/>
            <a:r>
              <a:rPr lang="en-US" dirty="0" smtClean="0"/>
              <a:t>TP on Glossary (TPG)</a:t>
            </a:r>
          </a:p>
          <a:p>
            <a:pPr lvl="1"/>
            <a:r>
              <a:rPr lang="en-US" dirty="0" smtClean="0"/>
              <a:t>TP on Diagnostic Protocols (TPDP)</a:t>
            </a:r>
          </a:p>
          <a:p>
            <a:pPr lvl="1"/>
            <a:r>
              <a:rPr lang="en-US" dirty="0" smtClean="0"/>
              <a:t>TP on Forest Quarantine (TPFQ)</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Nominating experts for Technical Panels (TPs)</a:t>
            </a:r>
            <a:endParaRPr lang="en-US" dirty="0"/>
          </a:p>
        </p:txBody>
      </p:sp>
      <p:sp>
        <p:nvSpPr>
          <p:cNvPr id="6" name="object 6"/>
          <p:cNvSpPr txBox="1">
            <a:spLocks noGrp="1"/>
          </p:cNvSpPr>
          <p:nvPr>
            <p:ph type="subTitle" idx="1"/>
          </p:nvPr>
        </p:nvSpPr>
        <p:spPr/>
        <p:txBody>
          <a:bodyPr/>
          <a:lstStyle/>
          <a:p>
            <a:r>
              <a:rPr lang="en-US" dirty="0" smtClean="0"/>
              <a:t>Standard Setting Training Course 2016</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normAutofit fontScale="90000"/>
          </a:bodyPr>
          <a:lstStyle/>
          <a:p>
            <a:r>
              <a:rPr lang="en-US" dirty="0" smtClean="0"/>
              <a:t>Technical panels (TPs) - what are they?</a:t>
            </a:r>
            <a:endParaRPr lang="en-US" dirty="0"/>
          </a:p>
        </p:txBody>
      </p:sp>
      <p:sp>
        <p:nvSpPr>
          <p:cNvPr id="9" name="Content Placeholder 8"/>
          <p:cNvSpPr>
            <a:spLocks noGrp="1"/>
          </p:cNvSpPr>
          <p:nvPr>
            <p:ph idx="1"/>
          </p:nvPr>
        </p:nvSpPr>
        <p:spPr/>
        <p:txBody>
          <a:bodyPr/>
          <a:lstStyle/>
          <a:p>
            <a:pPr marL="0" indent="0">
              <a:buNone/>
            </a:pPr>
            <a:r>
              <a:rPr lang="en-US" dirty="0" smtClean="0"/>
              <a:t>Main objective is to develop specific draft standards, annexes, supplements, amendments or additions to standards on topics in their subject areas</a:t>
            </a:r>
          </a:p>
          <a:p>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smtClean="0"/>
              <a:t>TPs’ work</a:t>
            </a:r>
            <a:endParaRPr lang="en-US" dirty="0"/>
          </a:p>
        </p:txBody>
      </p:sp>
      <p:sp>
        <p:nvSpPr>
          <p:cNvPr id="9" name="Content Placeholder 8"/>
          <p:cNvSpPr>
            <a:spLocks noGrp="1"/>
          </p:cNvSpPr>
          <p:nvPr>
            <p:ph idx="1"/>
          </p:nvPr>
        </p:nvSpPr>
        <p:spPr/>
        <p:txBody>
          <a:bodyPr>
            <a:normAutofit fontScale="85000" lnSpcReduction="20000"/>
          </a:bodyPr>
          <a:lstStyle/>
          <a:p>
            <a:r>
              <a:rPr lang="en-US" dirty="0" smtClean="0"/>
              <a:t>Work according to specifications developed for each of them and approved by SC</a:t>
            </a:r>
          </a:p>
          <a:p>
            <a:r>
              <a:rPr lang="en-US" dirty="0" smtClean="0"/>
              <a:t>Assist the work of the SC and provide advice in their specific subject area on:</a:t>
            </a:r>
          </a:p>
          <a:p>
            <a:pPr lvl="1"/>
            <a:r>
              <a:rPr lang="en-US" dirty="0" smtClean="0"/>
              <a:t>Draft technical standards</a:t>
            </a:r>
          </a:p>
          <a:p>
            <a:pPr lvl="1"/>
            <a:r>
              <a:rPr lang="en-US" dirty="0" smtClean="0"/>
              <a:t>Country comments</a:t>
            </a:r>
          </a:p>
          <a:p>
            <a:pPr lvl="1"/>
            <a:r>
              <a:rPr lang="en-US" dirty="0" smtClean="0"/>
              <a:t>Topics and priorities for technical standard development</a:t>
            </a:r>
          </a:p>
          <a:p>
            <a:r>
              <a:rPr lang="en-US" dirty="0" smtClean="0"/>
              <a:t>Each TP has a steward selected by the SC</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normAutofit fontScale="90000"/>
          </a:bodyPr>
          <a:lstStyle/>
          <a:p>
            <a:r>
              <a:rPr lang="en-US" smtClean="0"/>
              <a:t>TP on Diagnostic Protocols (TPDP)</a:t>
            </a:r>
            <a:endParaRPr lang="en-US"/>
          </a:p>
        </p:txBody>
      </p:sp>
      <p:sp>
        <p:nvSpPr>
          <p:cNvPr id="10" name="Content Placeholder 9"/>
          <p:cNvSpPr>
            <a:spLocks noGrp="1"/>
          </p:cNvSpPr>
          <p:nvPr>
            <p:ph idx="1"/>
          </p:nvPr>
        </p:nvSpPr>
        <p:spPr/>
        <p:txBody>
          <a:bodyPr>
            <a:normAutofit fontScale="92500"/>
          </a:bodyPr>
          <a:lstStyle/>
          <a:p>
            <a:r>
              <a:rPr lang="en-US" dirty="0" smtClean="0"/>
              <a:t>Develop diagnostic protocols (DPs) within the framework of ISPM 27:2006</a:t>
            </a:r>
          </a:p>
          <a:p>
            <a:r>
              <a:rPr lang="en-US" dirty="0" smtClean="0"/>
              <a:t>Diagnostic protocols for regulated pests</a:t>
            </a:r>
          </a:p>
          <a:p>
            <a:r>
              <a:rPr lang="en-US" dirty="0" smtClean="0"/>
              <a:t>8 members + 1 Steward</a:t>
            </a:r>
          </a:p>
          <a:p>
            <a:pPr lvl="1"/>
            <a:r>
              <a:rPr lang="en-US" dirty="0" smtClean="0"/>
              <a:t>Entomology, Invertebrates/entomology, mycology, virology, bacteriology, virology and backup for bacteriology, botany and nematology</a:t>
            </a:r>
          </a:p>
          <a:p>
            <a:endParaRPr lang="en-US" dirty="0"/>
          </a:p>
        </p:txBody>
      </p:sp>
      <p:sp>
        <p:nvSpPr>
          <p:cNvPr id="8" name="object 8"/>
          <p:cNvSpPr txBox="1">
            <a:spLocks noGrp="1"/>
          </p:cNvSpPr>
          <p:nvPr>
            <p:ph type="ftr" sz="quarter" idx="11"/>
          </p:nvPr>
        </p:nvSpPr>
        <p:spPr/>
        <p:txBody>
          <a:bodyPr/>
          <a:lstStyle/>
          <a:p>
            <a:r>
              <a:rPr lang="en-US" smtClean="0"/>
              <a:t>Introduction</a:t>
            </a:r>
            <a:endParaRPr lang="en-US" dirty="0"/>
          </a:p>
        </p:txBody>
      </p:sp>
      <p:sp>
        <p:nvSpPr>
          <p:cNvPr id="9" name="object 9"/>
          <p:cNvSpPr txBox="1">
            <a:spLocks noGrp="1"/>
          </p:cNvSpPr>
          <p:nvPr>
            <p:ph type="sldNum" sz="quarter" idx="12"/>
          </p:nvPr>
        </p:nvSpPr>
        <p:spPr/>
        <p:txBody>
          <a:bodyPr/>
          <a:lstStyle/>
          <a:p>
            <a:fld id="{81D60167-4931-47E6-BA6A-407CBD079E47}"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smtClean="0"/>
              <a:t>Before we start…</a:t>
            </a:r>
            <a:endParaRPr lang="en-US" dirty="0"/>
          </a:p>
        </p:txBody>
      </p:sp>
      <p:sp>
        <p:nvSpPr>
          <p:cNvPr id="12" name="Content Placeholder 11"/>
          <p:cNvSpPr>
            <a:spLocks noGrp="1"/>
          </p:cNvSpPr>
          <p:nvPr>
            <p:ph idx="1"/>
          </p:nvPr>
        </p:nvSpPr>
        <p:spPr/>
        <p:txBody>
          <a:bodyPr>
            <a:normAutofit fontScale="85000" lnSpcReduction="10000"/>
          </a:bodyPr>
          <a:lstStyle/>
          <a:p>
            <a:pPr marL="0" indent="0">
              <a:buNone/>
            </a:pPr>
            <a:r>
              <a:rPr lang="en-US" dirty="0" smtClean="0"/>
              <a:t>We’d like to know more about you:</a:t>
            </a:r>
          </a:p>
          <a:p>
            <a:r>
              <a:rPr lang="en-US" dirty="0" smtClean="0"/>
              <a:t>Introduce yourself, your organization, your background</a:t>
            </a:r>
          </a:p>
          <a:p>
            <a:r>
              <a:rPr lang="en-US" dirty="0" smtClean="0"/>
              <a:t>What experience do you have with standard setting?</a:t>
            </a:r>
          </a:p>
          <a:p>
            <a:r>
              <a:rPr lang="en-US" dirty="0" smtClean="0"/>
              <a:t>What do you know about the process? What do you think about it? Any concern?</a:t>
            </a:r>
          </a:p>
          <a:p>
            <a:r>
              <a:rPr lang="en-US" dirty="0" smtClean="0"/>
              <a:t>What are your expectations of the course?</a:t>
            </a:r>
          </a:p>
          <a:p>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smtClean="0"/>
              <a:t>TPDP Expertise</a:t>
            </a:r>
            <a:endParaRPr lang="en-US" dirty="0"/>
          </a:p>
        </p:txBody>
      </p:sp>
      <p:sp>
        <p:nvSpPr>
          <p:cNvPr id="9" name="Content Placeholder 8"/>
          <p:cNvSpPr>
            <a:spLocks noGrp="1"/>
          </p:cNvSpPr>
          <p:nvPr>
            <p:ph idx="1"/>
          </p:nvPr>
        </p:nvSpPr>
        <p:spPr/>
        <p:txBody>
          <a:bodyPr/>
          <a:lstStyle/>
          <a:p>
            <a:r>
              <a:rPr lang="en-US" dirty="0" smtClean="0"/>
              <a:t>Diagnostic expertise</a:t>
            </a:r>
          </a:p>
          <a:p>
            <a:r>
              <a:rPr lang="en-US" dirty="0" smtClean="0"/>
              <a:t>Between them, members should have practical expertise in:</a:t>
            </a:r>
          </a:p>
          <a:p>
            <a:pPr lvl="1"/>
            <a:r>
              <a:rPr lang="en-US" dirty="0" smtClean="0"/>
              <a:t>Diagnostic techniques</a:t>
            </a:r>
          </a:p>
          <a:p>
            <a:pPr lvl="1"/>
            <a:r>
              <a:rPr lang="en-US" dirty="0" smtClean="0"/>
              <a:t>Quality assurance</a:t>
            </a:r>
          </a:p>
          <a:p>
            <a:pPr lvl="1"/>
            <a:r>
              <a:rPr lang="en-US" dirty="0" smtClean="0"/>
              <a:t>Phytosanitary procedures</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smtClean="0"/>
              <a:t>TPDP Tasks</a:t>
            </a:r>
            <a:endParaRPr lang="en-US" dirty="0"/>
          </a:p>
        </p:txBody>
      </p:sp>
      <p:sp>
        <p:nvSpPr>
          <p:cNvPr id="17" name="Content Placeholder 16"/>
          <p:cNvSpPr>
            <a:spLocks noGrp="1"/>
          </p:cNvSpPr>
          <p:nvPr>
            <p:ph idx="1"/>
          </p:nvPr>
        </p:nvSpPr>
        <p:spPr/>
        <p:txBody>
          <a:bodyPr>
            <a:normAutofit fontScale="92500" lnSpcReduction="20000"/>
          </a:bodyPr>
          <a:lstStyle/>
          <a:p>
            <a:r>
              <a:rPr lang="en-US" dirty="0" smtClean="0"/>
              <a:t>Identify the need for DPs and make proposals to SC on subjects for DPs in the </a:t>
            </a:r>
            <a:r>
              <a:rPr lang="en-US" i="1" dirty="0" smtClean="0"/>
              <a:t>List of topics for IPPC standards</a:t>
            </a:r>
          </a:p>
          <a:p>
            <a:r>
              <a:rPr lang="en-US" dirty="0" smtClean="0"/>
              <a:t>Identify experts for development or revision of a DP</a:t>
            </a:r>
          </a:p>
          <a:p>
            <a:r>
              <a:rPr lang="en-US" dirty="0" smtClean="0"/>
              <a:t>Supervise the development or revision of DPs</a:t>
            </a:r>
          </a:p>
          <a:p>
            <a:r>
              <a:rPr lang="en-US" dirty="0" smtClean="0"/>
              <a:t>Submit draft DPs to the SC</a:t>
            </a:r>
          </a:p>
          <a:p>
            <a:r>
              <a:rPr lang="en-US" dirty="0" smtClean="0"/>
              <a:t>Interact at later stages of development</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31</a:t>
            </a:fld>
            <a:endParaRPr lang="en-US" dirty="0"/>
          </a:p>
        </p:txBody>
      </p:sp>
      <p:sp>
        <p:nvSpPr>
          <p:cNvPr id="6" name="object 6"/>
          <p:cNvSpPr txBox="1"/>
          <p:nvPr/>
        </p:nvSpPr>
        <p:spPr>
          <a:xfrm>
            <a:off x="535940" y="1884679"/>
            <a:ext cx="7826375" cy="430887"/>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endParaRPr sz="2800" dirty="0">
              <a:latin typeface="Calibri"/>
              <a:cs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smtClean="0"/>
              <a:t>TPDP Tasks (cont’d)</a:t>
            </a:r>
            <a:endParaRPr lang="en-US" dirty="0"/>
          </a:p>
        </p:txBody>
      </p:sp>
      <p:sp>
        <p:nvSpPr>
          <p:cNvPr id="9" name="Content Placeholder 8"/>
          <p:cNvSpPr>
            <a:spLocks noGrp="1"/>
          </p:cNvSpPr>
          <p:nvPr>
            <p:ph idx="1"/>
          </p:nvPr>
        </p:nvSpPr>
        <p:spPr/>
        <p:txBody>
          <a:bodyPr>
            <a:normAutofit fontScale="92500" lnSpcReduction="10000"/>
          </a:bodyPr>
          <a:lstStyle/>
          <a:p>
            <a:r>
              <a:rPr lang="en-US" dirty="0" smtClean="0"/>
              <a:t>Consider relevant aspects of quality assurance related to the development of DPs and their application</a:t>
            </a:r>
          </a:p>
          <a:p>
            <a:r>
              <a:rPr lang="en-US" dirty="0" smtClean="0"/>
              <a:t>Provide specific advice to SC and other TPs/EWGs on issues related to the correct nomenclature of pests</a:t>
            </a:r>
          </a:p>
          <a:p>
            <a:r>
              <a:rPr lang="en-US" dirty="0" smtClean="0"/>
              <a:t>Under the direction of the SC, consider other topics related to diagnosis of regulated pests</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smtClean="0"/>
              <a:t>Development of a DP</a:t>
            </a:r>
            <a:endParaRPr lang="en-US" dirty="0"/>
          </a:p>
        </p:txBody>
      </p:sp>
      <p:sp>
        <p:nvSpPr>
          <p:cNvPr id="13" name="Content Placeholder 12"/>
          <p:cNvSpPr>
            <a:spLocks noGrp="1"/>
          </p:cNvSpPr>
          <p:nvPr>
            <p:ph idx="1"/>
          </p:nvPr>
        </p:nvSpPr>
        <p:spPr/>
        <p:txBody>
          <a:bodyPr>
            <a:normAutofit fontScale="70000" lnSpcReduction="20000"/>
          </a:bodyPr>
          <a:lstStyle/>
          <a:p>
            <a:r>
              <a:rPr lang="en-US" dirty="0" smtClean="0"/>
              <a:t>Lead author produces a first draft with assistance from editorial team</a:t>
            </a:r>
          </a:p>
          <a:p>
            <a:r>
              <a:rPr lang="en-US" dirty="0" smtClean="0"/>
              <a:t>Propose changes to the scope of the DP if needed</a:t>
            </a:r>
          </a:p>
          <a:p>
            <a:r>
              <a:rPr lang="en-US" dirty="0" smtClean="0"/>
              <a:t>Submits draft DP to the TPDP discipline lead</a:t>
            </a:r>
          </a:p>
          <a:p>
            <a:r>
              <a:rPr lang="en-US" dirty="0" smtClean="0"/>
              <a:t>A team provides input through the discipline lead at all stages of DP development</a:t>
            </a:r>
          </a:p>
          <a:p>
            <a:r>
              <a:rPr lang="en-US" dirty="0" smtClean="0"/>
              <a:t>Consultation of experts to improve quality of draft</a:t>
            </a:r>
          </a:p>
          <a:p>
            <a:pPr lvl="1"/>
            <a:r>
              <a:rPr lang="en-US" dirty="0" smtClean="0"/>
              <a:t>By trying to reach experts of the pest worldwide</a:t>
            </a:r>
          </a:p>
          <a:p>
            <a:pPr lvl="1"/>
            <a:r>
              <a:rPr lang="en-US" dirty="0" smtClean="0"/>
              <a:t>Especially those with a special expertise in relation to the pest but not part of the editorial team.</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normAutofit fontScale="90000"/>
          </a:bodyPr>
          <a:lstStyle/>
          <a:p>
            <a:r>
              <a:rPr lang="en-US" smtClean="0"/>
              <a:t>TP on the Glossary (TPG):</a:t>
            </a:r>
          </a:p>
          <a:p>
            <a:r>
              <a:rPr lang="en-US" smtClean="0"/>
              <a:t>A group with some history...</a:t>
            </a:r>
            <a:endParaRPr lang="en-US" dirty="0"/>
          </a:p>
        </p:txBody>
      </p:sp>
      <p:sp>
        <p:nvSpPr>
          <p:cNvPr id="12" name="Content Placeholder 11"/>
          <p:cNvSpPr>
            <a:spLocks noGrp="1"/>
          </p:cNvSpPr>
          <p:nvPr>
            <p:ph idx="1"/>
          </p:nvPr>
        </p:nvSpPr>
        <p:spPr/>
        <p:txBody>
          <a:bodyPr>
            <a:normAutofit fontScale="77500" lnSpcReduction="20000"/>
          </a:bodyPr>
          <a:lstStyle/>
          <a:p>
            <a:pPr marL="0" indent="0">
              <a:buNone/>
            </a:pPr>
            <a:r>
              <a:rPr lang="en-US" dirty="0" smtClean="0"/>
              <a:t>Development of the Glossary (ISPM 5) started in 1986, with several groups involved over time:</a:t>
            </a:r>
          </a:p>
          <a:p>
            <a:pPr marL="0" indent="0">
              <a:buNone/>
            </a:pPr>
            <a:endParaRPr lang="en-US" dirty="0" smtClean="0"/>
          </a:p>
          <a:p>
            <a:pPr marL="0" indent="0">
              <a:buNone/>
            </a:pPr>
            <a:r>
              <a:rPr lang="en-US" sz="3100" dirty="0" smtClean="0"/>
              <a:t>Consultations of RPPOs		1986-1993</a:t>
            </a:r>
            <a:endParaRPr lang="en-US" sz="3100" dirty="0"/>
          </a:p>
          <a:p>
            <a:pPr marL="0" indent="0">
              <a:buNone/>
            </a:pPr>
            <a:r>
              <a:rPr lang="en-US" sz="3100" dirty="0" smtClean="0"/>
              <a:t>Glossary Working Group		1994-2005</a:t>
            </a:r>
            <a:endParaRPr lang="en-US" sz="3100" dirty="0"/>
          </a:p>
          <a:p>
            <a:pPr marL="0" indent="0">
              <a:buNone/>
            </a:pPr>
            <a:r>
              <a:rPr lang="en-US" sz="3100" dirty="0" smtClean="0"/>
              <a:t>TPG						from </a:t>
            </a:r>
            <a:r>
              <a:rPr lang="en-US" sz="3100" dirty="0"/>
              <a:t>2006 onwards</a:t>
            </a:r>
          </a:p>
          <a:p>
            <a:pPr marL="0" indent="0">
              <a:buNone/>
            </a:pPr>
            <a:endParaRPr lang="en-US" dirty="0" smtClean="0"/>
          </a:p>
          <a:p>
            <a:pPr marL="0" indent="0">
              <a:buNone/>
            </a:pPr>
            <a:r>
              <a:rPr lang="en-US" dirty="0" smtClean="0"/>
              <a:t>Some original developers still contribute to the work of the TPG - </a:t>
            </a:r>
            <a:r>
              <a:rPr lang="en-US" u="sng" dirty="0" smtClean="0"/>
              <a:t>continuity is important</a:t>
            </a:r>
          </a:p>
          <a:p>
            <a:endParaRPr lang="en-US" dirty="0" smtClean="0"/>
          </a:p>
          <a:p>
            <a:endParaRPr lang="en-US" dirty="0" smtClean="0"/>
          </a:p>
          <a:p>
            <a:endParaRPr lang="en-US" dirty="0"/>
          </a:p>
        </p:txBody>
      </p:sp>
      <p:sp>
        <p:nvSpPr>
          <p:cNvPr id="10" name="object 10"/>
          <p:cNvSpPr txBox="1">
            <a:spLocks noGrp="1"/>
          </p:cNvSpPr>
          <p:nvPr>
            <p:ph type="ftr" sz="quarter" idx="11"/>
          </p:nvPr>
        </p:nvSpPr>
        <p:spPr/>
        <p:txBody>
          <a:bodyPr/>
          <a:lstStyle/>
          <a:p>
            <a:r>
              <a:rPr lang="en-US" smtClean="0"/>
              <a:t>Introduction</a:t>
            </a:r>
            <a:endParaRPr lang="en-US" dirty="0"/>
          </a:p>
        </p:txBody>
      </p:sp>
      <p:sp>
        <p:nvSpPr>
          <p:cNvPr id="11" name="object 11"/>
          <p:cNvSpPr txBox="1">
            <a:spLocks noGrp="1"/>
          </p:cNvSpPr>
          <p:nvPr>
            <p:ph type="sldNum" sz="quarter" idx="12"/>
          </p:nvPr>
        </p:nvSpPr>
        <p:spPr/>
        <p:txBody>
          <a:bodyPr/>
          <a:lstStyle/>
          <a:p>
            <a:fld id="{81D60167-4931-47E6-BA6A-407CBD079E47}"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normAutofit fontScale="90000"/>
          </a:bodyPr>
          <a:lstStyle/>
          <a:p>
            <a:r>
              <a:rPr lang="en-US" smtClean="0"/>
              <a:t>Also the Glossary itself has a history…</a:t>
            </a:r>
            <a:endParaRPr lang="en-US"/>
          </a:p>
        </p:txBody>
      </p:sp>
      <p:sp>
        <p:nvSpPr>
          <p:cNvPr id="9" name="Content Placeholder 8"/>
          <p:cNvSpPr>
            <a:spLocks noGrp="1"/>
          </p:cNvSpPr>
          <p:nvPr>
            <p:ph idx="1"/>
          </p:nvPr>
        </p:nvSpPr>
        <p:spPr/>
        <p:txBody>
          <a:bodyPr>
            <a:normAutofit fontScale="92500" lnSpcReduction="20000"/>
          </a:bodyPr>
          <a:lstStyle/>
          <a:p>
            <a:r>
              <a:rPr lang="en-US" dirty="0" smtClean="0"/>
              <a:t>First version of the Glossary published in 1990</a:t>
            </a:r>
          </a:p>
          <a:p>
            <a:r>
              <a:rPr lang="en-US" dirty="0" smtClean="0"/>
              <a:t>Now revised annually as ISPM 5</a:t>
            </a:r>
          </a:p>
          <a:p>
            <a:r>
              <a:rPr lang="en-US" dirty="0" smtClean="0"/>
              <a:t>Contains 1 table of terms and definitions, 2 supplements and 1 appendix</a:t>
            </a:r>
          </a:p>
          <a:p>
            <a:r>
              <a:rPr lang="en-US" dirty="0" smtClean="0"/>
              <a:t>Published in all FAO languages</a:t>
            </a:r>
          </a:p>
          <a:p>
            <a:r>
              <a:rPr lang="en-US" dirty="0" smtClean="0"/>
              <a:t>Now also Online Glossary available from FAO</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smtClean="0"/>
              <a:t>Considerations about terms</a:t>
            </a:r>
            <a:endParaRPr lang="en-US" dirty="0"/>
          </a:p>
        </p:txBody>
      </p:sp>
      <p:sp>
        <p:nvSpPr>
          <p:cNvPr id="9" name="Content Placeholder 8"/>
          <p:cNvSpPr>
            <a:spLocks noGrp="1"/>
          </p:cNvSpPr>
          <p:nvPr>
            <p:ph idx="1"/>
          </p:nvPr>
        </p:nvSpPr>
        <p:spPr/>
        <p:txBody>
          <a:bodyPr>
            <a:normAutofit fontScale="70000" lnSpcReduction="20000"/>
          </a:bodyPr>
          <a:lstStyle/>
          <a:p>
            <a:pPr marL="0" indent="0">
              <a:buNone/>
            </a:pPr>
            <a:r>
              <a:rPr lang="en-US" dirty="0" smtClean="0"/>
              <a:t>Why define terms?</a:t>
            </a:r>
          </a:p>
          <a:p>
            <a:r>
              <a:rPr lang="en-US" dirty="0" smtClean="0"/>
              <a:t>To provide a reference and ensure a common understanding of phytosanitary terms in ISPMs and ultimately in “real life”...across all FAO languages</a:t>
            </a:r>
          </a:p>
          <a:p>
            <a:endParaRPr lang="en-US" dirty="0" smtClean="0"/>
          </a:p>
          <a:p>
            <a:pPr marL="0" indent="0">
              <a:buNone/>
            </a:pPr>
            <a:r>
              <a:rPr lang="en-US" dirty="0" smtClean="0"/>
              <a:t>Why ensure consistency in the use of terms in ISPMs?</a:t>
            </a:r>
          </a:p>
          <a:p>
            <a:r>
              <a:rPr lang="en-US" dirty="0" smtClean="0"/>
              <a:t>Ensure ISPMs use the right terms as defined in ISPM 5</a:t>
            </a:r>
          </a:p>
          <a:p>
            <a:r>
              <a:rPr lang="en-US" dirty="0" smtClean="0"/>
              <a:t>Ultimately to ensure a common understanding of ISPMs and phytosanitary regulations</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smtClean="0"/>
              <a:t>So why a TPG?</a:t>
            </a:r>
            <a:endParaRPr lang="en-US"/>
          </a:p>
        </p:txBody>
      </p:sp>
      <p:sp>
        <p:nvSpPr>
          <p:cNvPr id="9" name="Content Placeholder 8"/>
          <p:cNvSpPr>
            <a:spLocks noGrp="1"/>
          </p:cNvSpPr>
          <p:nvPr>
            <p:ph idx="1"/>
          </p:nvPr>
        </p:nvSpPr>
        <p:spPr/>
        <p:txBody>
          <a:bodyPr>
            <a:normAutofit/>
          </a:bodyPr>
          <a:lstStyle/>
          <a:p>
            <a:pPr marL="0" indent="0">
              <a:buNone/>
            </a:pPr>
            <a:r>
              <a:rPr lang="en-US" dirty="0" smtClean="0"/>
              <a:t>To provide the body able to review and update the Glossary of phytosanitary terms and deal with other matters related to the expression of technical issues in ISPMs in English, but also in all other FAO languages</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smtClean="0"/>
              <a:t>Overview of the TPG</a:t>
            </a:r>
            <a:endParaRPr lang="en-US" dirty="0"/>
          </a:p>
        </p:txBody>
      </p:sp>
      <p:sp>
        <p:nvSpPr>
          <p:cNvPr id="9" name="Content Placeholder 8"/>
          <p:cNvSpPr>
            <a:spLocks noGrp="1"/>
          </p:cNvSpPr>
          <p:nvPr>
            <p:ph idx="1"/>
          </p:nvPr>
        </p:nvSpPr>
        <p:spPr/>
        <p:txBody>
          <a:bodyPr>
            <a:normAutofit fontScale="85000" lnSpcReduction="20000"/>
          </a:bodyPr>
          <a:lstStyle/>
          <a:p>
            <a:r>
              <a:rPr lang="en-US" dirty="0" smtClean="0"/>
              <a:t>Members: 1 Steward + 3 members for English + 1 member / FAO language</a:t>
            </a:r>
          </a:p>
          <a:p>
            <a:r>
              <a:rPr lang="en-US" dirty="0" smtClean="0"/>
              <a:t>Desired expertise:</a:t>
            </a:r>
          </a:p>
          <a:p>
            <a:pPr lvl="1"/>
            <a:r>
              <a:rPr lang="en-US" dirty="0" smtClean="0"/>
              <a:t>Strong language skills</a:t>
            </a:r>
          </a:p>
          <a:p>
            <a:pPr lvl="1"/>
            <a:r>
              <a:rPr lang="en-US" dirty="0" smtClean="0"/>
              <a:t>Solid understanding of phytosanitary systems and terms</a:t>
            </a:r>
          </a:p>
          <a:p>
            <a:pPr lvl="1"/>
            <a:r>
              <a:rPr lang="en-US" dirty="0" smtClean="0"/>
              <a:t>Active participation in the work of the panel</a:t>
            </a:r>
          </a:p>
          <a:p>
            <a:pPr lvl="1"/>
            <a:r>
              <a:rPr lang="en-US" dirty="0" smtClean="0"/>
              <a:t>Working knowledge of other FAO languages (bonus)</a:t>
            </a:r>
          </a:p>
          <a:p>
            <a:pPr lvl="1"/>
            <a:r>
              <a:rPr lang="en-US" dirty="0" smtClean="0"/>
              <a:t>Availability to volunteer for tasks on the work plan and interact with other members</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smtClean="0"/>
              <a:t>TPG Tasks</a:t>
            </a:r>
            <a:endParaRPr lang="en-US" dirty="0"/>
          </a:p>
        </p:txBody>
      </p:sp>
      <p:sp>
        <p:nvSpPr>
          <p:cNvPr id="13" name="Content Placeholder 12"/>
          <p:cNvSpPr>
            <a:spLocks noGrp="1"/>
          </p:cNvSpPr>
          <p:nvPr>
            <p:ph idx="1"/>
          </p:nvPr>
        </p:nvSpPr>
        <p:spPr/>
        <p:txBody>
          <a:bodyPr>
            <a:normAutofit fontScale="85000" lnSpcReduction="20000"/>
          </a:bodyPr>
          <a:lstStyle/>
          <a:p>
            <a:r>
              <a:rPr lang="en-US" dirty="0" smtClean="0"/>
              <a:t>Reviews, revises and updates the Glossary</a:t>
            </a:r>
          </a:p>
          <a:p>
            <a:r>
              <a:rPr lang="en-US" dirty="0" smtClean="0"/>
              <a:t>Reviews draft ISPMs and makes recommendations related to:</a:t>
            </a:r>
          </a:p>
          <a:p>
            <a:pPr lvl="1"/>
            <a:r>
              <a:rPr lang="en-US" dirty="0" smtClean="0"/>
              <a:t>Terms and definitions in draft standards</a:t>
            </a:r>
          </a:p>
          <a:p>
            <a:pPr lvl="1"/>
            <a:r>
              <a:rPr lang="en-US" dirty="0" smtClean="0"/>
              <a:t>Member comments relating to terminology</a:t>
            </a:r>
          </a:p>
          <a:p>
            <a:pPr lvl="1"/>
            <a:r>
              <a:rPr lang="en-US" dirty="0" smtClean="0"/>
              <a:t>Consistency in the use of terms in standards</a:t>
            </a:r>
          </a:p>
          <a:p>
            <a:r>
              <a:rPr lang="en-US" dirty="0" smtClean="0"/>
              <a:t>Maintains the “Annotated glossary”</a:t>
            </a:r>
          </a:p>
          <a:p>
            <a:r>
              <a:rPr lang="en-US" dirty="0" smtClean="0"/>
              <a:t>Other tasks as determined by the SC and added to TPG work plan</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normAutofit/>
          </a:bodyPr>
          <a:lstStyle/>
          <a:p>
            <a:r>
              <a:rPr lang="en-US" dirty="0" smtClean="0"/>
              <a:t>Your knowledge of the process</a:t>
            </a:r>
            <a:endParaRPr lang="en-US" dirty="0"/>
          </a:p>
        </p:txBody>
      </p:sp>
      <p:sp>
        <p:nvSpPr>
          <p:cNvPr id="9" name="Content Placeholder 8"/>
          <p:cNvSpPr>
            <a:spLocks noGrp="1"/>
          </p:cNvSpPr>
          <p:nvPr>
            <p:ph idx="1"/>
          </p:nvPr>
        </p:nvSpPr>
        <p:spPr/>
        <p:txBody>
          <a:bodyPr/>
          <a:lstStyle/>
          <a:p>
            <a:r>
              <a:rPr lang="en-US" dirty="0" smtClean="0"/>
              <a:t>One by one, use the flipchart to draw your interpretation of the IPPC standard setting process</a:t>
            </a:r>
          </a:p>
          <a:p>
            <a:r>
              <a:rPr lang="en-US" dirty="0" smtClean="0"/>
              <a:t>Identify, in color, the steps where you think NPPOs can contribute</a:t>
            </a:r>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smtClean="0"/>
              <a:t>TPG Other tasks - examples</a:t>
            </a:r>
            <a:endParaRPr lang="en-US" dirty="0"/>
          </a:p>
        </p:txBody>
      </p:sp>
      <p:sp>
        <p:nvSpPr>
          <p:cNvPr id="9" name="Content Placeholder 8"/>
          <p:cNvSpPr>
            <a:spLocks noGrp="1"/>
          </p:cNvSpPr>
          <p:nvPr>
            <p:ph idx="1"/>
          </p:nvPr>
        </p:nvSpPr>
        <p:spPr/>
        <p:txBody>
          <a:bodyPr>
            <a:normAutofit fontScale="85000" lnSpcReduction="20000"/>
          </a:bodyPr>
          <a:lstStyle/>
          <a:p>
            <a:r>
              <a:rPr lang="en-US" dirty="0" smtClean="0"/>
              <a:t>Reviews of adopted ISPMs for consistency</a:t>
            </a:r>
          </a:p>
          <a:p>
            <a:r>
              <a:rPr lang="en-US" dirty="0" smtClean="0"/>
              <a:t>Develops elements on the use of "should", "shall" and "must“ for the IPPC Style Guide</a:t>
            </a:r>
          </a:p>
          <a:p>
            <a:r>
              <a:rPr lang="en-US" dirty="0" smtClean="0"/>
              <a:t>Considers whether the duration of record keeping in ISPMs should be harmonized</a:t>
            </a:r>
          </a:p>
          <a:p>
            <a:r>
              <a:rPr lang="en-US" dirty="0" smtClean="0"/>
              <a:t>And as needed in the past or the future, acts as the EWG for some draft standards (e.g. supplements to the Glossary)</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normAutofit fontScale="90000"/>
          </a:bodyPr>
          <a:lstStyle/>
          <a:p>
            <a:r>
              <a:rPr lang="en-US" smtClean="0"/>
              <a:t>TP on Phytosanitary Treatments</a:t>
            </a:r>
            <a:r>
              <a:rPr lang="en-US" smtClean="0"/>
              <a:t> </a:t>
            </a:r>
            <a:r>
              <a:rPr lang="en-US" smtClean="0"/>
              <a:t>(TPPT)</a:t>
            </a:r>
            <a:endParaRPr lang="en-US" dirty="0"/>
          </a:p>
        </p:txBody>
      </p:sp>
      <p:sp>
        <p:nvSpPr>
          <p:cNvPr id="13" name="Content Placeholder 12"/>
          <p:cNvSpPr>
            <a:spLocks noGrp="1"/>
          </p:cNvSpPr>
          <p:nvPr>
            <p:ph idx="1"/>
          </p:nvPr>
        </p:nvSpPr>
        <p:spPr/>
        <p:txBody>
          <a:bodyPr/>
          <a:lstStyle/>
          <a:p>
            <a:r>
              <a:rPr lang="en-US" dirty="0" smtClean="0"/>
              <a:t>9 members + 1 Steward</a:t>
            </a:r>
          </a:p>
          <a:p>
            <a:r>
              <a:rPr lang="en-US" dirty="0" smtClean="0"/>
              <a:t>Evaluates data submissions from NPPOs and RPPOs</a:t>
            </a:r>
          </a:p>
          <a:p>
            <a:r>
              <a:rPr lang="en-US" dirty="0" smtClean="0"/>
              <a:t>Reviews, revises and develops phytosanitary treatments</a:t>
            </a:r>
          </a:p>
          <a:p>
            <a:r>
              <a:rPr lang="en-US" dirty="0" smtClean="0"/>
              <a:t>Provides guidance to SC on phytosanitary treatment (PT) issues</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normAutofit/>
          </a:bodyPr>
          <a:lstStyle/>
          <a:p>
            <a:r>
              <a:rPr lang="en-US" dirty="0" smtClean="0"/>
              <a:t>Procedure for developing a PT</a:t>
            </a:r>
            <a:endParaRPr lang="en-US" dirty="0"/>
          </a:p>
        </p:txBody>
      </p:sp>
      <p:sp>
        <p:nvSpPr>
          <p:cNvPr id="9" name="Content Placeholder 8"/>
          <p:cNvSpPr>
            <a:spLocks noGrp="1"/>
          </p:cNvSpPr>
          <p:nvPr>
            <p:ph idx="1"/>
          </p:nvPr>
        </p:nvSpPr>
        <p:spPr/>
        <p:txBody>
          <a:bodyPr>
            <a:normAutofit fontScale="70000" lnSpcReduction="20000"/>
          </a:bodyPr>
          <a:lstStyle/>
          <a:p>
            <a:r>
              <a:rPr lang="en-US" dirty="0" smtClean="0"/>
              <a:t>Setting priorities for the TPPT work </a:t>
            </a:r>
            <a:r>
              <a:rPr lang="en-US" dirty="0" err="1" smtClean="0"/>
              <a:t>programme</a:t>
            </a:r>
            <a:endParaRPr lang="en-US" dirty="0" smtClean="0"/>
          </a:p>
          <a:p>
            <a:pPr lvl="1"/>
            <a:r>
              <a:rPr lang="en-US" dirty="0" smtClean="0"/>
              <a:t>Call by the Secretariat for priority for PT</a:t>
            </a:r>
          </a:p>
          <a:p>
            <a:pPr lvl="1"/>
            <a:r>
              <a:rPr lang="en-US" dirty="0" smtClean="0"/>
              <a:t>TPPT reviews and recommends priority areas</a:t>
            </a:r>
          </a:p>
          <a:p>
            <a:pPr lvl="1"/>
            <a:r>
              <a:rPr lang="en-US" dirty="0" smtClean="0"/>
              <a:t>Call by the Secretariat for data for these treatments</a:t>
            </a:r>
          </a:p>
          <a:p>
            <a:r>
              <a:rPr lang="en-US" dirty="0" smtClean="0"/>
              <a:t>Evaluation of treatment submissions</a:t>
            </a:r>
          </a:p>
          <a:p>
            <a:pPr lvl="1"/>
            <a:r>
              <a:rPr lang="en-US" dirty="0" smtClean="0"/>
              <a:t>TPPT (or expert (s)) evaluates suitability as an international PT</a:t>
            </a:r>
          </a:p>
          <a:p>
            <a:pPr lvl="1"/>
            <a:r>
              <a:rPr lang="en-US" dirty="0" smtClean="0"/>
              <a:t>Acceptable PT will be forwarded to SC for consideration</a:t>
            </a:r>
          </a:p>
          <a:p>
            <a:pPr lvl="1"/>
            <a:r>
              <a:rPr lang="en-US" dirty="0" smtClean="0"/>
              <a:t>If more information is required or the PT is rejected, TPPT will contact the initiator</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smtClean="0"/>
              <a:t>Data to submit for PT</a:t>
            </a:r>
            <a:endParaRPr lang="en-US" dirty="0"/>
          </a:p>
        </p:txBody>
      </p:sp>
      <p:sp>
        <p:nvSpPr>
          <p:cNvPr id="9" name="Content Placeholder 8"/>
          <p:cNvSpPr>
            <a:spLocks noGrp="1"/>
          </p:cNvSpPr>
          <p:nvPr>
            <p:ph idx="1"/>
          </p:nvPr>
        </p:nvSpPr>
        <p:spPr/>
        <p:txBody>
          <a:bodyPr/>
          <a:lstStyle/>
          <a:p>
            <a:r>
              <a:rPr lang="en-US" dirty="0" smtClean="0"/>
              <a:t>Efficacy data</a:t>
            </a:r>
          </a:p>
          <a:p>
            <a:r>
              <a:rPr lang="en-US" dirty="0" smtClean="0"/>
              <a:t>Experimental setting</a:t>
            </a:r>
          </a:p>
          <a:p>
            <a:r>
              <a:rPr lang="en-US" dirty="0" smtClean="0"/>
              <a:t>Operational conditions</a:t>
            </a:r>
          </a:p>
          <a:p>
            <a:r>
              <a:rPr lang="en-US" dirty="0" smtClean="0"/>
              <a:t>Information on a regulated commodity</a:t>
            </a:r>
          </a:p>
          <a:p>
            <a:r>
              <a:rPr lang="en-US" dirty="0" smtClean="0"/>
              <a:t>Feasibility and applicability</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normAutofit fontScale="90000"/>
          </a:bodyPr>
          <a:lstStyle/>
          <a:p>
            <a:r>
              <a:rPr lang="en-US" smtClean="0"/>
              <a:t>TP on Forestry Quarantine (TPFQ)</a:t>
            </a:r>
            <a:endParaRPr lang="en-US" dirty="0"/>
          </a:p>
        </p:txBody>
      </p:sp>
      <p:sp>
        <p:nvSpPr>
          <p:cNvPr id="9" name="Content Placeholder 8"/>
          <p:cNvSpPr>
            <a:spLocks noGrp="1"/>
          </p:cNvSpPr>
          <p:nvPr>
            <p:ph idx="1"/>
          </p:nvPr>
        </p:nvSpPr>
        <p:spPr/>
        <p:txBody>
          <a:bodyPr/>
          <a:lstStyle/>
          <a:p>
            <a:r>
              <a:rPr lang="en-US" dirty="0" smtClean="0"/>
              <a:t>8 members + 1 steward</a:t>
            </a:r>
          </a:p>
          <a:p>
            <a:r>
              <a:rPr lang="en-US" dirty="0" smtClean="0"/>
              <a:t>Works closely with other TPs, especially TPPT when developing guidance related to treatments for forest commodities</a:t>
            </a:r>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smtClean="0"/>
              <a:t>TPFQ (cont’d)</a:t>
            </a:r>
            <a:endParaRPr lang="en-US" dirty="0"/>
          </a:p>
        </p:txBody>
      </p:sp>
      <p:sp>
        <p:nvSpPr>
          <p:cNvPr id="9" name="Content Placeholder 8"/>
          <p:cNvSpPr>
            <a:spLocks noGrp="1"/>
          </p:cNvSpPr>
          <p:nvPr>
            <p:ph idx="1"/>
          </p:nvPr>
        </p:nvSpPr>
        <p:spPr/>
        <p:txBody>
          <a:bodyPr>
            <a:normAutofit/>
          </a:bodyPr>
          <a:lstStyle/>
          <a:p>
            <a:r>
              <a:rPr lang="en-US" dirty="0" smtClean="0"/>
              <a:t>Deals with technical matters related to forest quarantine issues</a:t>
            </a:r>
          </a:p>
          <a:p>
            <a:r>
              <a:rPr lang="en-US" dirty="0" smtClean="0"/>
              <a:t>Primary function is to review technical and scientific information to provide guidance to the SC on the development, amendment and revision of ISPMs related to forest quarantine</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normAutofit/>
          </a:bodyPr>
          <a:lstStyle/>
          <a:p>
            <a:r>
              <a:rPr lang="en-US" dirty="0" smtClean="0"/>
              <a:t>TPFQ and IFQRG</a:t>
            </a:r>
            <a:endParaRPr lang="en-US" dirty="0"/>
          </a:p>
        </p:txBody>
      </p:sp>
      <p:sp>
        <p:nvSpPr>
          <p:cNvPr id="9" name="Content Placeholder 8"/>
          <p:cNvSpPr>
            <a:spLocks noGrp="1"/>
          </p:cNvSpPr>
          <p:nvPr>
            <p:ph idx="1"/>
          </p:nvPr>
        </p:nvSpPr>
        <p:spPr/>
        <p:txBody>
          <a:bodyPr>
            <a:normAutofit fontScale="85000" lnSpcReduction="20000"/>
          </a:bodyPr>
          <a:lstStyle/>
          <a:p>
            <a:r>
              <a:rPr lang="en-US" dirty="0" smtClean="0"/>
              <a:t>1 member of the TPFQ is Chair of International Forest Quarantine Research Group (IFQRG)</a:t>
            </a:r>
          </a:p>
          <a:p>
            <a:r>
              <a:rPr lang="en-US" dirty="0" smtClean="0"/>
              <a:t>Provides a mechanism where critical forestry issues can be addressed through discussion and research</a:t>
            </a:r>
          </a:p>
          <a:p>
            <a:r>
              <a:rPr lang="en-US" dirty="0" smtClean="0"/>
              <a:t>Brings together scientists and phytosanitary officials</a:t>
            </a:r>
          </a:p>
          <a:p>
            <a:r>
              <a:rPr lang="en-US" dirty="0" smtClean="0"/>
              <a:t>Provides multi-disciplinary approaches to forest quarantine-related issues of global importance</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smtClean="0"/>
              <a:t>TPFQ and IFQRG (cont’d)</a:t>
            </a:r>
            <a:endParaRPr lang="en-US" dirty="0"/>
          </a:p>
        </p:txBody>
      </p:sp>
      <p:sp>
        <p:nvSpPr>
          <p:cNvPr id="9" name="Content Placeholder 8"/>
          <p:cNvSpPr>
            <a:spLocks noGrp="1"/>
          </p:cNvSpPr>
          <p:nvPr>
            <p:ph idx="1"/>
          </p:nvPr>
        </p:nvSpPr>
        <p:spPr/>
        <p:txBody>
          <a:bodyPr>
            <a:normAutofit fontScale="92500" lnSpcReduction="20000"/>
          </a:bodyPr>
          <a:lstStyle/>
          <a:p>
            <a:r>
              <a:rPr lang="en-US" dirty="0" smtClean="0"/>
              <a:t>Advisory body to the TPFQ by providing scientific analysis and review of global issues</a:t>
            </a:r>
          </a:p>
          <a:p>
            <a:r>
              <a:rPr lang="en-US" dirty="0" smtClean="0"/>
              <a:t>Forum for the discussion and clarification of key issues related to phytosanitary implications of global trade</a:t>
            </a:r>
          </a:p>
          <a:p>
            <a:r>
              <a:rPr lang="en-US" dirty="0" smtClean="0"/>
              <a:t>Identify and undertake collaborative research aimed at high priority forestry quarantine issues</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normAutofit fontScale="90000"/>
          </a:bodyPr>
          <a:lstStyle/>
          <a:p>
            <a:r>
              <a:rPr lang="en-US" dirty="0" smtClean="0"/>
              <a:t>TPFQ procedures for reviewing treatments</a:t>
            </a:r>
            <a:endParaRPr lang="en-US" dirty="0"/>
          </a:p>
        </p:txBody>
      </p:sp>
      <p:sp>
        <p:nvSpPr>
          <p:cNvPr id="9" name="Content Placeholder 8"/>
          <p:cNvSpPr>
            <a:spLocks noGrp="1"/>
          </p:cNvSpPr>
          <p:nvPr>
            <p:ph idx="1"/>
          </p:nvPr>
        </p:nvSpPr>
        <p:spPr/>
        <p:txBody>
          <a:bodyPr>
            <a:normAutofit fontScale="62500" lnSpcReduction="20000"/>
          </a:bodyPr>
          <a:lstStyle/>
          <a:p>
            <a:pPr marL="742950" indent="-742950">
              <a:buFont typeface="+mj-lt"/>
              <a:buAutoNum type="arabicPeriod"/>
            </a:pPr>
            <a:r>
              <a:rPr lang="en-US" dirty="0" smtClean="0"/>
              <a:t>Applicant identifies a treatment to include in an ISPM managed by TPFQ</a:t>
            </a:r>
          </a:p>
          <a:p>
            <a:pPr marL="742950" indent="-742950">
              <a:buFont typeface="+mj-lt"/>
              <a:buAutoNum type="arabicPeriod"/>
            </a:pPr>
            <a:r>
              <a:rPr lang="en-US" dirty="0" smtClean="0"/>
              <a:t>Applicant forwards completed submission forms to the IPPC Secretariat, including supporting information as per TPPT requirements</a:t>
            </a:r>
          </a:p>
          <a:p>
            <a:pPr marL="742950" indent="-742950">
              <a:buFont typeface="+mj-lt"/>
              <a:buAutoNum type="arabicPeriod"/>
            </a:pPr>
            <a:r>
              <a:rPr lang="en-US" dirty="0" smtClean="0"/>
              <a:t>Secretariat forward application to TPPT and TPFQ</a:t>
            </a:r>
          </a:p>
          <a:p>
            <a:pPr marL="742950" indent="-742950">
              <a:buFont typeface="+mj-lt"/>
              <a:buAutoNum type="arabicPeriod"/>
            </a:pPr>
            <a:r>
              <a:rPr lang="en-US" dirty="0" smtClean="0"/>
              <a:t>TPPT and TPFQ consult with experts</a:t>
            </a:r>
          </a:p>
          <a:p>
            <a:pPr marL="742950" indent="-742950">
              <a:buFont typeface="+mj-lt"/>
              <a:buAutoNum type="arabicPeriod"/>
            </a:pPr>
            <a:r>
              <a:rPr lang="en-US" dirty="0" smtClean="0"/>
              <a:t>TPPT recommends approval to TPFQ</a:t>
            </a:r>
          </a:p>
          <a:p>
            <a:pPr marL="742950" indent="-742950">
              <a:buFont typeface="+mj-lt"/>
              <a:buAutoNum type="arabicPeriod"/>
            </a:pPr>
            <a:r>
              <a:rPr lang="en-US" dirty="0" smtClean="0"/>
              <a:t>TPFQ reviews against relevant ISPM</a:t>
            </a:r>
          </a:p>
          <a:p>
            <a:pPr marL="742950" indent="-742950">
              <a:buFont typeface="+mj-lt"/>
              <a:buAutoNum type="arabicPeriod"/>
            </a:pPr>
            <a:r>
              <a:rPr lang="en-US" dirty="0" smtClean="0"/>
              <a:t>TPFQ recommends revision of the relevant ISPM to SC</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smtClean="0"/>
              <a:t>TP on Fruit Flies (TPFF)</a:t>
            </a:r>
            <a:endParaRPr lang="en-US" dirty="0"/>
          </a:p>
        </p:txBody>
      </p:sp>
      <p:sp>
        <p:nvSpPr>
          <p:cNvPr id="10" name="Content Placeholder 9"/>
          <p:cNvSpPr>
            <a:spLocks noGrp="1"/>
          </p:cNvSpPr>
          <p:nvPr>
            <p:ph idx="1"/>
          </p:nvPr>
        </p:nvSpPr>
        <p:spPr/>
        <p:txBody>
          <a:bodyPr>
            <a:normAutofit fontScale="70000" lnSpcReduction="20000"/>
          </a:bodyPr>
          <a:lstStyle/>
          <a:p>
            <a:r>
              <a:rPr lang="en-US" dirty="0" smtClean="0"/>
              <a:t>Review of scientific data and draft ISPMs in support of international trade through the establishment of pest free areas and systems approaches for fruit flies</a:t>
            </a:r>
          </a:p>
          <a:p>
            <a:r>
              <a:rPr lang="en-US" dirty="0" smtClean="0"/>
              <a:t>Adopted standards:</a:t>
            </a:r>
          </a:p>
          <a:p>
            <a:pPr lvl="1"/>
            <a:r>
              <a:rPr lang="en-US" dirty="0" smtClean="0"/>
              <a:t>ISPM 26: Establishment of pest free areas for FF</a:t>
            </a:r>
          </a:p>
          <a:p>
            <a:pPr lvl="1"/>
            <a:r>
              <a:rPr lang="en-US" dirty="0" smtClean="0"/>
              <a:t>ISPM 30: Establishment of areas of low pest prevalence for FF</a:t>
            </a:r>
          </a:p>
          <a:p>
            <a:pPr lvl="1"/>
            <a:r>
              <a:rPr lang="en-US" dirty="0" smtClean="0"/>
              <a:t>Appendix 1 to ISPM 30: Fruit fly trapping</a:t>
            </a:r>
          </a:p>
          <a:p>
            <a:pPr lvl="1"/>
            <a:r>
              <a:rPr lang="en-US" dirty="0" smtClean="0"/>
              <a:t>ISPM 35: Systems approach for pest risk management of fruit flies</a:t>
            </a:r>
          </a:p>
          <a:p>
            <a:pPr lvl="1"/>
            <a:r>
              <a:rPr lang="en-US" dirty="0"/>
              <a:t>ISPM 37: Determination of host status of fruit to fruit flies (Tephritidae) </a:t>
            </a:r>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49</a:t>
            </a:fld>
            <a:endParaRPr lang="en-US" dirty="0"/>
          </a:p>
        </p:txBody>
      </p:sp>
      <p:sp>
        <p:nvSpPr>
          <p:cNvPr id="6" name="object 6"/>
          <p:cNvSpPr txBox="1"/>
          <p:nvPr/>
        </p:nvSpPr>
        <p:spPr>
          <a:xfrm>
            <a:off x="231140" y="1932431"/>
            <a:ext cx="8359140" cy="369781"/>
          </a:xfrm>
          <a:prstGeom prst="rect">
            <a:avLst/>
          </a:prstGeom>
        </p:spPr>
        <p:txBody>
          <a:bodyPr vert="horz" wrap="square" lIns="0" tIns="0" rIns="0" bIns="0" rtlCol="0">
            <a:spAutoFit/>
          </a:bodyPr>
          <a:lstStyle/>
          <a:p>
            <a:pPr marL="355600" marR="208915" indent="-342900" algn="just">
              <a:lnSpc>
                <a:spcPts val="3030"/>
              </a:lnSpc>
              <a:buFont typeface="Arial"/>
              <a:buChar char="•"/>
              <a:tabLst>
                <a:tab pos="355600" algn="l"/>
              </a:tabLst>
            </a:pPr>
            <a:endParaRPr sz="2400" dirty="0">
              <a:latin typeface="Calibri"/>
              <a:cs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r>
              <a:rPr lang="en-US" dirty="0" smtClean="0"/>
              <a:t>Bodies and Roles involved in the IPPC Standard Setting Process</a:t>
            </a:r>
            <a:endParaRPr lang="en-US" dirty="0"/>
          </a:p>
        </p:txBody>
      </p:sp>
      <p:sp>
        <p:nvSpPr>
          <p:cNvPr id="10" name="Subtitle 9"/>
          <p:cNvSpPr>
            <a:spLocks noGrp="1"/>
          </p:cNvSpPr>
          <p:nvPr>
            <p:ph type="subTitle" idx="1"/>
          </p:nvPr>
        </p:nvSpPr>
        <p:spPr/>
        <p:txBody>
          <a:bodyPr/>
          <a:lstStyle/>
          <a:p>
            <a:r>
              <a:rPr lang="en-US" dirty="0" smtClean="0"/>
              <a:t>Standard Setting Training Course 2016</a:t>
            </a:r>
          </a:p>
          <a:p>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smtClean="0"/>
              <a:t>Meeting Reports</a:t>
            </a:r>
            <a:endParaRPr lang="en-US" dirty="0"/>
          </a:p>
        </p:txBody>
      </p:sp>
      <p:sp>
        <p:nvSpPr>
          <p:cNvPr id="9" name="Content Placeholder 8"/>
          <p:cNvSpPr>
            <a:spLocks noGrp="1"/>
          </p:cNvSpPr>
          <p:nvPr>
            <p:ph idx="1"/>
          </p:nvPr>
        </p:nvSpPr>
        <p:spPr/>
        <p:txBody>
          <a:bodyPr/>
          <a:lstStyle/>
          <a:p>
            <a:r>
              <a:rPr lang="en-US" dirty="0" smtClean="0"/>
              <a:t>The EWG and TP produces a report of each meeting, noting major discussion points, contentious issues, and decisions</a:t>
            </a:r>
          </a:p>
          <a:p>
            <a:r>
              <a:rPr lang="en-US" dirty="0" smtClean="0"/>
              <a:t>The report is made available on the IPP</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normAutofit/>
          </a:bodyPr>
          <a:lstStyle/>
          <a:p>
            <a:r>
              <a:rPr lang="en-US" dirty="0" smtClean="0"/>
              <a:t>Resources and References</a:t>
            </a:r>
            <a:endParaRPr lang="en-US" dirty="0"/>
          </a:p>
        </p:txBody>
      </p:sp>
      <p:sp>
        <p:nvSpPr>
          <p:cNvPr id="9" name="Content Placeholder 8"/>
          <p:cNvSpPr>
            <a:spLocks noGrp="1"/>
          </p:cNvSpPr>
          <p:nvPr>
            <p:ph idx="1"/>
          </p:nvPr>
        </p:nvSpPr>
        <p:spPr/>
        <p:txBody>
          <a:bodyPr>
            <a:normAutofit fontScale="92500" lnSpcReduction="20000"/>
          </a:bodyPr>
          <a:lstStyle/>
          <a:p>
            <a:r>
              <a:rPr lang="en-US" dirty="0" smtClean="0"/>
              <a:t>IPPC procedure manual (English)</a:t>
            </a:r>
          </a:p>
          <a:p>
            <a:r>
              <a:rPr lang="en-US" dirty="0" smtClean="0"/>
              <a:t>SC membership and reports</a:t>
            </a:r>
          </a:p>
          <a:p>
            <a:r>
              <a:rPr lang="en-US" dirty="0" smtClean="0"/>
              <a:t>Calendar for meetings</a:t>
            </a:r>
          </a:p>
          <a:p>
            <a:r>
              <a:rPr lang="en-US" dirty="0" smtClean="0"/>
              <a:t>IPP Restricted areas for SC and SC-7 members (requires Login): agenda and working papers for meetings, forum discussion and e-decisions</a:t>
            </a:r>
          </a:p>
          <a:p>
            <a:r>
              <a:rPr lang="en-US" dirty="0" smtClean="0"/>
              <a:t>OCS for draft ISPMs and specifications: </a:t>
            </a:r>
            <a:r>
              <a:rPr lang="en-US" dirty="0">
                <a:hlinkClick r:id="rId2"/>
              </a:rPr>
              <a:t>https://ocs-new.ippc.int</a:t>
            </a:r>
            <a:r>
              <a:rPr lang="en-US" dirty="0" smtClean="0">
                <a:hlinkClick r:id="rId2"/>
              </a:rPr>
              <a:t>/</a:t>
            </a:r>
            <a:r>
              <a:rPr lang="en-US" dirty="0" smtClean="0"/>
              <a:t> </a:t>
            </a:r>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Exercise</a:t>
            </a:r>
            <a:endParaRPr lang="en-US" dirty="0"/>
          </a:p>
        </p:txBody>
      </p:sp>
      <p:sp>
        <p:nvSpPr>
          <p:cNvPr id="14" name="Content Placeholder 13"/>
          <p:cNvSpPr>
            <a:spLocks noGrp="1"/>
          </p:cNvSpPr>
          <p:nvPr>
            <p:ph idx="1"/>
          </p:nvPr>
        </p:nvSpPr>
        <p:spPr/>
        <p:txBody>
          <a:bodyPr/>
          <a:lstStyle/>
          <a:p>
            <a:r>
              <a:rPr lang="en-US" dirty="0" smtClean="0"/>
              <a:t>What are the criteria to be a Steward?</a:t>
            </a:r>
          </a:p>
          <a:p>
            <a:r>
              <a:rPr lang="en-US" dirty="0" smtClean="0"/>
              <a:t>What duties are involved?</a:t>
            </a:r>
            <a:endParaRPr lang="en-US" dirty="0"/>
          </a:p>
        </p:txBody>
      </p:sp>
      <p:sp>
        <p:nvSpPr>
          <p:cNvPr id="3" name="object 3"/>
          <p:cNvSpPr txBox="1">
            <a:spLocks noGrp="1"/>
          </p:cNvSpPr>
          <p:nvPr>
            <p:ph type="ftr" sz="quarter" idx="11"/>
          </p:nvPr>
        </p:nvSpPr>
        <p:spPr/>
        <p:txBody>
          <a:bodyPr/>
          <a:lstStyle/>
          <a:p>
            <a:r>
              <a:rPr lang="en-US" smtClean="0"/>
              <a:t>Introduction</a:t>
            </a:r>
            <a:endParaRPr lang="en-US" dirty="0"/>
          </a:p>
        </p:txBody>
      </p:sp>
      <p:sp>
        <p:nvSpPr>
          <p:cNvPr id="4" name="object 4"/>
          <p:cNvSpPr txBox="1">
            <a:spLocks noGrp="1"/>
          </p:cNvSpPr>
          <p:nvPr>
            <p:ph type="sldNum" sz="quarter" idx="12"/>
          </p:nvPr>
        </p:nvSpPr>
        <p:spPr/>
        <p:txBody>
          <a:bodyPr/>
          <a:lstStyle/>
          <a:p>
            <a:fld id="{81D60167-4931-47E6-BA6A-407CBD079E47}"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09774" y="6176145"/>
            <a:ext cx="533400" cy="536566"/>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ctrTitle"/>
          </p:nvPr>
        </p:nvSpPr>
        <p:spPr/>
        <p:txBody>
          <a:bodyPr/>
          <a:lstStyle/>
          <a:p>
            <a:r>
              <a:rPr lang="en-US" smtClean="0"/>
              <a:t>The IPPC Standard Setting Process</a:t>
            </a:r>
            <a:endParaRPr lang="en-US" dirty="0"/>
          </a:p>
        </p:txBody>
      </p:sp>
      <p:sp>
        <p:nvSpPr>
          <p:cNvPr id="6" name="object 6"/>
          <p:cNvSpPr txBox="1">
            <a:spLocks noGrp="1"/>
          </p:cNvSpPr>
          <p:nvPr>
            <p:ph type="subTitle" idx="1"/>
          </p:nvPr>
        </p:nvSpPr>
        <p:spPr/>
        <p:txBody>
          <a:bodyPr/>
          <a:lstStyle/>
          <a:p>
            <a:r>
              <a:rPr lang="en-US" smtClean="0"/>
              <a:t>Standard Setting Training Course 2016</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ftr" sz="quarter" idx="11"/>
          </p:nvPr>
        </p:nvSpPr>
        <p:spPr/>
        <p:txBody>
          <a:bodyPr/>
          <a:lstStyle/>
          <a:p>
            <a:r>
              <a:rPr lang="en-US" smtClean="0"/>
              <a:t>Introduction</a:t>
            </a:r>
            <a:endParaRPr lang="en-US" dirty="0"/>
          </a:p>
        </p:txBody>
      </p:sp>
      <p:sp>
        <p:nvSpPr>
          <p:cNvPr id="13" name="object 13"/>
          <p:cNvSpPr txBox="1">
            <a:spLocks noGrp="1"/>
          </p:cNvSpPr>
          <p:nvPr>
            <p:ph type="sldNum" sz="quarter" idx="12"/>
          </p:nvPr>
        </p:nvSpPr>
        <p:spPr/>
        <p:txBody>
          <a:bodyPr/>
          <a:lstStyle/>
          <a:p>
            <a:fld id="{81D60167-4931-47E6-BA6A-407CBD079E47}" type="slidenum">
              <a:rPr lang="en-US" smtClean="0"/>
              <a:pPr/>
              <a:t>54</a:t>
            </a:fld>
            <a:endParaRPr lang="en-US" dirty="0"/>
          </a:p>
        </p:txBody>
      </p:sp>
      <p:pic>
        <p:nvPicPr>
          <p:cNvPr id="18" name="Picture 17"/>
          <p:cNvPicPr>
            <a:picLocks noChangeAspect="1"/>
          </p:cNvPicPr>
          <p:nvPr/>
        </p:nvPicPr>
        <p:blipFill>
          <a:blip r:embed="rId2"/>
          <a:stretch>
            <a:fillRect/>
          </a:stretch>
        </p:blipFill>
        <p:spPr>
          <a:xfrm>
            <a:off x="152400" y="1295400"/>
            <a:ext cx="8615965" cy="4114799"/>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bject 57"/>
          <p:cNvSpPr txBox="1">
            <a:spLocks noGrp="1"/>
          </p:cNvSpPr>
          <p:nvPr>
            <p:ph type="ftr" sz="quarter" idx="11"/>
          </p:nvPr>
        </p:nvSpPr>
        <p:spPr>
          <a:prstGeom prst="rect">
            <a:avLst/>
          </a:prstGeom>
        </p:spPr>
        <p:txBody>
          <a:bodyPr vert="horz" wrap="square" lIns="0" tIns="0" rIns="0" bIns="0" rtlCol="0">
            <a:spAutoFit/>
          </a:bodyPr>
          <a:lstStyle/>
          <a:p>
            <a:pPr marL="12700">
              <a:lnSpc>
                <a:spcPts val="1920"/>
              </a:lnSpc>
            </a:pPr>
            <a:r>
              <a:rPr spc="-10" dirty="0"/>
              <a:t>Introduction</a:t>
            </a:r>
          </a:p>
        </p:txBody>
      </p:sp>
      <p:sp>
        <p:nvSpPr>
          <p:cNvPr id="58" name="object 58"/>
          <p:cNvSpPr txBox="1">
            <a:spLocks noGrp="1"/>
          </p:cNvSpPr>
          <p:nvPr>
            <p:ph type="sldNum" sz="quarter" idx="12"/>
          </p:nvPr>
        </p:nvSpPr>
        <p:spPr>
          <a:prstGeom prst="rect">
            <a:avLst/>
          </a:prstGeom>
        </p:spPr>
        <p:txBody>
          <a:bodyPr vert="horz" wrap="square" lIns="0" tIns="0" rIns="0" bIns="0" rtlCol="0">
            <a:spAutoFit/>
          </a:bodyPr>
          <a:lstStyle/>
          <a:p>
            <a:pPr marL="25400">
              <a:lnSpc>
                <a:spcPts val="1920"/>
              </a:lnSpc>
            </a:pPr>
            <a:fld id="{81D60167-4931-47E6-BA6A-407CBD079E47}" type="slidenum">
              <a:rPr spc="-5" dirty="0"/>
              <a:t>55</a:t>
            </a:fld>
            <a:endParaRPr spc="-5" dirty="0"/>
          </a:p>
        </p:txBody>
      </p:sp>
      <p:pic>
        <p:nvPicPr>
          <p:cNvPr id="59" name="Picture 58"/>
          <p:cNvPicPr>
            <a:picLocks noChangeAspect="1"/>
          </p:cNvPicPr>
          <p:nvPr/>
        </p:nvPicPr>
        <p:blipFill>
          <a:blip r:embed="rId2"/>
          <a:stretch>
            <a:fillRect/>
          </a:stretch>
        </p:blipFill>
        <p:spPr>
          <a:xfrm>
            <a:off x="1295400" y="981866"/>
            <a:ext cx="6854454" cy="4847016"/>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ftr" sz="quarter" idx="11"/>
          </p:nvPr>
        </p:nvSpPr>
        <p:spPr/>
        <p:txBody>
          <a:bodyPr/>
          <a:lstStyle/>
          <a:p>
            <a:r>
              <a:rPr lang="en-US" smtClean="0"/>
              <a:t>Introduction</a:t>
            </a:r>
            <a:endParaRPr lang="en-US" dirty="0"/>
          </a:p>
        </p:txBody>
      </p:sp>
      <p:sp>
        <p:nvSpPr>
          <p:cNvPr id="11" name="object 11"/>
          <p:cNvSpPr txBox="1">
            <a:spLocks noGrp="1"/>
          </p:cNvSpPr>
          <p:nvPr>
            <p:ph type="sldNum" sz="quarter" idx="12"/>
          </p:nvPr>
        </p:nvSpPr>
        <p:spPr/>
        <p:txBody>
          <a:bodyPr/>
          <a:lstStyle/>
          <a:p>
            <a:fld id="{81D60167-4931-47E6-BA6A-407CBD079E47}" type="slidenum">
              <a:rPr lang="en-US" smtClean="0"/>
              <a:pPr/>
              <a:t>56</a:t>
            </a:fld>
            <a:endParaRPr lang="en-US" dirty="0"/>
          </a:p>
        </p:txBody>
      </p:sp>
      <p:pic>
        <p:nvPicPr>
          <p:cNvPr id="18" name="Picture 17"/>
          <p:cNvPicPr>
            <a:picLocks noChangeAspect="1"/>
          </p:cNvPicPr>
          <p:nvPr/>
        </p:nvPicPr>
        <p:blipFill>
          <a:blip r:embed="rId2"/>
          <a:stretch>
            <a:fillRect/>
          </a:stretch>
        </p:blipFill>
        <p:spPr>
          <a:xfrm>
            <a:off x="1524000" y="990600"/>
            <a:ext cx="6321034" cy="4969582"/>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ftr" sz="quarter" idx="11"/>
          </p:nvPr>
        </p:nvSpPr>
        <p:spPr>
          <a:prstGeom prst="rect">
            <a:avLst/>
          </a:prstGeom>
        </p:spPr>
        <p:txBody>
          <a:bodyPr vert="horz" wrap="square" lIns="0" tIns="0" rIns="0" bIns="0" rtlCol="0">
            <a:spAutoFit/>
          </a:bodyPr>
          <a:lstStyle/>
          <a:p>
            <a:pPr marL="12700">
              <a:lnSpc>
                <a:spcPts val="1920"/>
              </a:lnSpc>
            </a:pPr>
            <a:r>
              <a:rPr spc="-10" dirty="0"/>
              <a:t>Introduction</a:t>
            </a:r>
          </a:p>
        </p:txBody>
      </p:sp>
      <p:sp>
        <p:nvSpPr>
          <p:cNvPr id="21" name="object 21"/>
          <p:cNvSpPr txBox="1">
            <a:spLocks noGrp="1"/>
          </p:cNvSpPr>
          <p:nvPr>
            <p:ph type="sldNum" sz="quarter" idx="12"/>
          </p:nvPr>
        </p:nvSpPr>
        <p:spPr>
          <a:prstGeom prst="rect">
            <a:avLst/>
          </a:prstGeom>
        </p:spPr>
        <p:txBody>
          <a:bodyPr vert="horz" wrap="square" lIns="0" tIns="0" rIns="0" bIns="0" rtlCol="0">
            <a:spAutoFit/>
          </a:bodyPr>
          <a:lstStyle/>
          <a:p>
            <a:pPr marL="25400">
              <a:lnSpc>
                <a:spcPts val="1920"/>
              </a:lnSpc>
            </a:pPr>
            <a:fld id="{81D60167-4931-47E6-BA6A-407CBD079E47}" type="slidenum">
              <a:rPr spc="-5" dirty="0"/>
              <a:t>57</a:t>
            </a:fld>
            <a:endParaRPr spc="-5" dirty="0"/>
          </a:p>
        </p:txBody>
      </p:sp>
      <p:pic>
        <p:nvPicPr>
          <p:cNvPr id="23" name="Picture 22"/>
          <p:cNvPicPr>
            <a:picLocks noChangeAspect="1"/>
          </p:cNvPicPr>
          <p:nvPr/>
        </p:nvPicPr>
        <p:blipFill>
          <a:blip r:embed="rId2"/>
          <a:stretch>
            <a:fillRect/>
          </a:stretch>
        </p:blipFill>
        <p:spPr>
          <a:xfrm>
            <a:off x="1676400" y="968301"/>
            <a:ext cx="6111466" cy="5030344"/>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47"/>
          <p:cNvSpPr txBox="1">
            <a:spLocks noGrp="1"/>
          </p:cNvSpPr>
          <p:nvPr>
            <p:ph type="ftr" sz="quarter" idx="11"/>
          </p:nvPr>
        </p:nvSpPr>
        <p:spPr>
          <a:prstGeom prst="rect">
            <a:avLst/>
          </a:prstGeom>
        </p:spPr>
        <p:txBody>
          <a:bodyPr vert="horz" wrap="square" lIns="0" tIns="0" rIns="0" bIns="0" rtlCol="0">
            <a:spAutoFit/>
          </a:bodyPr>
          <a:lstStyle/>
          <a:p>
            <a:pPr marL="12700">
              <a:lnSpc>
                <a:spcPts val="1920"/>
              </a:lnSpc>
            </a:pPr>
            <a:r>
              <a:rPr spc="-10" dirty="0"/>
              <a:t>Introduction</a:t>
            </a:r>
          </a:p>
        </p:txBody>
      </p:sp>
      <p:sp>
        <p:nvSpPr>
          <p:cNvPr id="48" name="object 48"/>
          <p:cNvSpPr txBox="1">
            <a:spLocks noGrp="1"/>
          </p:cNvSpPr>
          <p:nvPr>
            <p:ph type="sldNum" sz="quarter" idx="12"/>
          </p:nvPr>
        </p:nvSpPr>
        <p:spPr>
          <a:prstGeom prst="rect">
            <a:avLst/>
          </a:prstGeom>
        </p:spPr>
        <p:txBody>
          <a:bodyPr vert="horz" wrap="square" lIns="0" tIns="0" rIns="0" bIns="0" rtlCol="0">
            <a:spAutoFit/>
          </a:bodyPr>
          <a:lstStyle/>
          <a:p>
            <a:pPr marL="25400">
              <a:lnSpc>
                <a:spcPts val="1920"/>
              </a:lnSpc>
            </a:pPr>
            <a:fld id="{81D60167-4931-47E6-BA6A-407CBD079E47}" type="slidenum">
              <a:rPr spc="-5" dirty="0"/>
              <a:t>58</a:t>
            </a:fld>
            <a:endParaRPr spc="-5" dirty="0"/>
          </a:p>
        </p:txBody>
      </p:sp>
      <p:pic>
        <p:nvPicPr>
          <p:cNvPr id="51" name="Picture 50"/>
          <p:cNvPicPr>
            <a:picLocks noChangeAspect="1"/>
          </p:cNvPicPr>
          <p:nvPr/>
        </p:nvPicPr>
        <p:blipFill>
          <a:blip r:embed="rId2"/>
          <a:stretch>
            <a:fillRect/>
          </a:stretch>
        </p:blipFill>
        <p:spPr>
          <a:xfrm>
            <a:off x="1905000" y="990600"/>
            <a:ext cx="5871429" cy="5063107"/>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txBox="1">
            <a:spLocks noGrp="1"/>
          </p:cNvSpPr>
          <p:nvPr>
            <p:ph type="ftr" sz="quarter" idx="11"/>
          </p:nvPr>
        </p:nvSpPr>
        <p:spPr>
          <a:prstGeom prst="rect">
            <a:avLst/>
          </a:prstGeom>
        </p:spPr>
        <p:txBody>
          <a:bodyPr vert="horz" wrap="square" lIns="0" tIns="0" rIns="0" bIns="0" rtlCol="0">
            <a:spAutoFit/>
          </a:bodyPr>
          <a:lstStyle/>
          <a:p>
            <a:pPr marL="12700">
              <a:lnSpc>
                <a:spcPts val="1920"/>
              </a:lnSpc>
            </a:pPr>
            <a:r>
              <a:rPr spc="-10" dirty="0"/>
              <a:t>Introduction</a:t>
            </a:r>
          </a:p>
        </p:txBody>
      </p:sp>
      <p:sp>
        <p:nvSpPr>
          <p:cNvPr id="20" name="object 20"/>
          <p:cNvSpPr txBox="1">
            <a:spLocks noGrp="1"/>
          </p:cNvSpPr>
          <p:nvPr>
            <p:ph type="sldNum" sz="quarter" idx="12"/>
          </p:nvPr>
        </p:nvSpPr>
        <p:spPr>
          <a:prstGeom prst="rect">
            <a:avLst/>
          </a:prstGeom>
        </p:spPr>
        <p:txBody>
          <a:bodyPr vert="horz" wrap="square" lIns="0" tIns="0" rIns="0" bIns="0" rtlCol="0">
            <a:spAutoFit/>
          </a:bodyPr>
          <a:lstStyle/>
          <a:p>
            <a:pPr marL="25400">
              <a:lnSpc>
                <a:spcPts val="1920"/>
              </a:lnSpc>
            </a:pPr>
            <a:fld id="{81D60167-4931-47E6-BA6A-407CBD079E47}" type="slidenum">
              <a:rPr spc="-5" dirty="0"/>
              <a:t>59</a:t>
            </a:fld>
            <a:endParaRPr spc="-5" dirty="0"/>
          </a:p>
        </p:txBody>
      </p:sp>
      <p:pic>
        <p:nvPicPr>
          <p:cNvPr id="22" name="Picture 21"/>
          <p:cNvPicPr>
            <a:picLocks noChangeAspect="1"/>
          </p:cNvPicPr>
          <p:nvPr/>
        </p:nvPicPr>
        <p:blipFill>
          <a:blip r:embed="rId2"/>
          <a:stretch>
            <a:fillRect/>
          </a:stretch>
        </p:blipFill>
        <p:spPr>
          <a:xfrm>
            <a:off x="1207657" y="1143000"/>
            <a:ext cx="6728685" cy="479696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smtClean="0"/>
              <a:t>Overview</a:t>
            </a:r>
            <a:endParaRPr lang="en-US" dirty="0"/>
          </a:p>
        </p:txBody>
      </p:sp>
      <p:sp>
        <p:nvSpPr>
          <p:cNvPr id="9" name="Content Placeholder 8"/>
          <p:cNvSpPr>
            <a:spLocks noGrp="1"/>
          </p:cNvSpPr>
          <p:nvPr>
            <p:ph idx="1"/>
          </p:nvPr>
        </p:nvSpPr>
        <p:spPr/>
        <p:txBody>
          <a:bodyPr/>
          <a:lstStyle/>
          <a:p>
            <a:pPr marL="0" indent="0">
              <a:buNone/>
            </a:pPr>
            <a:r>
              <a:rPr lang="en-US" dirty="0" smtClean="0"/>
              <a:t>Bodies</a:t>
            </a:r>
          </a:p>
          <a:p>
            <a:r>
              <a:rPr lang="en-US" dirty="0" smtClean="0"/>
              <a:t>Commission on Phytosanitary Measures (CPM)</a:t>
            </a:r>
          </a:p>
          <a:p>
            <a:r>
              <a:rPr lang="en-US" dirty="0" smtClean="0"/>
              <a:t>Standards Committee (SC)</a:t>
            </a:r>
          </a:p>
          <a:p>
            <a:r>
              <a:rPr lang="en-US" dirty="0" smtClean="0"/>
              <a:t>Expert working groups (EWG)</a:t>
            </a:r>
          </a:p>
          <a:p>
            <a:r>
              <a:rPr lang="en-US" dirty="0" smtClean="0"/>
              <a:t>Technical panels (TPs)</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ftr" sz="quarter" idx="11"/>
          </p:nvPr>
        </p:nvSpPr>
        <p:spPr>
          <a:prstGeom prst="rect">
            <a:avLst/>
          </a:prstGeom>
        </p:spPr>
        <p:txBody>
          <a:bodyPr vert="horz" wrap="square" lIns="0" tIns="0" rIns="0" bIns="0" rtlCol="0">
            <a:spAutoFit/>
          </a:bodyPr>
          <a:lstStyle/>
          <a:p>
            <a:pPr marL="12700">
              <a:lnSpc>
                <a:spcPts val="1920"/>
              </a:lnSpc>
            </a:pPr>
            <a:r>
              <a:rPr spc="-10" dirty="0"/>
              <a:t>Introduction</a:t>
            </a:r>
          </a:p>
        </p:txBody>
      </p:sp>
      <p:sp>
        <p:nvSpPr>
          <p:cNvPr id="21" name="object 21"/>
          <p:cNvSpPr txBox="1">
            <a:spLocks noGrp="1"/>
          </p:cNvSpPr>
          <p:nvPr>
            <p:ph type="sldNum" sz="quarter" idx="12"/>
          </p:nvPr>
        </p:nvSpPr>
        <p:spPr>
          <a:prstGeom prst="rect">
            <a:avLst/>
          </a:prstGeom>
        </p:spPr>
        <p:txBody>
          <a:bodyPr vert="horz" wrap="square" lIns="0" tIns="0" rIns="0" bIns="0" rtlCol="0">
            <a:spAutoFit/>
          </a:bodyPr>
          <a:lstStyle/>
          <a:p>
            <a:pPr marL="25400">
              <a:lnSpc>
                <a:spcPts val="1920"/>
              </a:lnSpc>
            </a:pPr>
            <a:fld id="{81D60167-4931-47E6-BA6A-407CBD079E47}" type="slidenum">
              <a:rPr spc="-5" dirty="0"/>
              <a:t>60</a:t>
            </a:fld>
            <a:endParaRPr spc="-5" dirty="0"/>
          </a:p>
        </p:txBody>
      </p:sp>
      <p:pic>
        <p:nvPicPr>
          <p:cNvPr id="24" name="Picture 23"/>
          <p:cNvPicPr>
            <a:picLocks noChangeAspect="1"/>
          </p:cNvPicPr>
          <p:nvPr/>
        </p:nvPicPr>
        <p:blipFill>
          <a:blip r:embed="rId2"/>
          <a:stretch>
            <a:fillRect/>
          </a:stretch>
        </p:blipFill>
        <p:spPr>
          <a:xfrm>
            <a:off x="381000" y="1143000"/>
            <a:ext cx="8305859" cy="4732179"/>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ftr" sz="quarter" idx="11"/>
          </p:nvPr>
        </p:nvSpPr>
        <p:spPr>
          <a:prstGeom prst="rect">
            <a:avLst/>
          </a:prstGeom>
        </p:spPr>
        <p:txBody>
          <a:bodyPr vert="horz" wrap="square" lIns="0" tIns="0" rIns="0" bIns="0" rtlCol="0">
            <a:spAutoFit/>
          </a:bodyPr>
          <a:lstStyle/>
          <a:p>
            <a:pPr marL="12700">
              <a:lnSpc>
                <a:spcPts val="1920"/>
              </a:lnSpc>
            </a:pPr>
            <a:r>
              <a:rPr spc="-10" dirty="0"/>
              <a:t>Introduction</a:t>
            </a:r>
          </a:p>
        </p:txBody>
      </p:sp>
      <p:sp>
        <p:nvSpPr>
          <p:cNvPr id="21" name="object 21"/>
          <p:cNvSpPr txBox="1">
            <a:spLocks noGrp="1"/>
          </p:cNvSpPr>
          <p:nvPr>
            <p:ph type="sldNum" sz="quarter" idx="12"/>
          </p:nvPr>
        </p:nvSpPr>
        <p:spPr>
          <a:prstGeom prst="rect">
            <a:avLst/>
          </a:prstGeom>
        </p:spPr>
        <p:txBody>
          <a:bodyPr vert="horz" wrap="square" lIns="0" tIns="0" rIns="0" bIns="0" rtlCol="0">
            <a:spAutoFit/>
          </a:bodyPr>
          <a:lstStyle/>
          <a:p>
            <a:pPr marL="25400">
              <a:lnSpc>
                <a:spcPts val="1920"/>
              </a:lnSpc>
            </a:pPr>
            <a:fld id="{81D60167-4931-47E6-BA6A-407CBD079E47}" type="slidenum">
              <a:rPr spc="-5" dirty="0"/>
              <a:t>61</a:t>
            </a:fld>
            <a:endParaRPr spc="-5" dirty="0"/>
          </a:p>
        </p:txBody>
      </p:sp>
      <p:pic>
        <p:nvPicPr>
          <p:cNvPr id="2" name="Picture 1"/>
          <p:cNvPicPr>
            <a:picLocks noChangeAspect="1"/>
          </p:cNvPicPr>
          <p:nvPr/>
        </p:nvPicPr>
        <p:blipFill>
          <a:blip r:embed="rId2"/>
          <a:stretch>
            <a:fillRect/>
          </a:stretch>
        </p:blipFill>
        <p:spPr>
          <a:xfrm>
            <a:off x="685800" y="1219200"/>
            <a:ext cx="8001000" cy="4940969"/>
          </a:xfrm>
          <a:prstGeom prst="rect">
            <a:avLst/>
          </a:prstGeom>
        </p:spPr>
      </p:pic>
    </p:spTree>
    <p:extLst>
      <p:ext uri="{BB962C8B-B14F-4D97-AF65-F5344CB8AC3E}">
        <p14:creationId xmlns:p14="http://schemas.microsoft.com/office/powerpoint/2010/main" val="34755323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ftr" sz="quarter" idx="11"/>
          </p:nvPr>
        </p:nvSpPr>
        <p:spPr>
          <a:prstGeom prst="rect">
            <a:avLst/>
          </a:prstGeom>
        </p:spPr>
        <p:txBody>
          <a:bodyPr vert="horz" wrap="square" lIns="0" tIns="0" rIns="0" bIns="0" rtlCol="0">
            <a:spAutoFit/>
          </a:bodyPr>
          <a:lstStyle/>
          <a:p>
            <a:pPr marL="12700">
              <a:lnSpc>
                <a:spcPts val="1920"/>
              </a:lnSpc>
            </a:pPr>
            <a:r>
              <a:rPr spc="-10" dirty="0"/>
              <a:t>Introduction</a:t>
            </a:r>
          </a:p>
        </p:txBody>
      </p:sp>
      <p:sp>
        <p:nvSpPr>
          <p:cNvPr id="21" name="object 21"/>
          <p:cNvSpPr txBox="1">
            <a:spLocks noGrp="1"/>
          </p:cNvSpPr>
          <p:nvPr>
            <p:ph type="sldNum" sz="quarter" idx="12"/>
          </p:nvPr>
        </p:nvSpPr>
        <p:spPr>
          <a:prstGeom prst="rect">
            <a:avLst/>
          </a:prstGeom>
        </p:spPr>
        <p:txBody>
          <a:bodyPr vert="horz" wrap="square" lIns="0" tIns="0" rIns="0" bIns="0" rtlCol="0">
            <a:spAutoFit/>
          </a:bodyPr>
          <a:lstStyle/>
          <a:p>
            <a:pPr marL="25400">
              <a:lnSpc>
                <a:spcPts val="1920"/>
              </a:lnSpc>
            </a:pPr>
            <a:fld id="{81D60167-4931-47E6-BA6A-407CBD079E47}" type="slidenum">
              <a:rPr spc="-5" dirty="0"/>
              <a:t>62</a:t>
            </a:fld>
            <a:endParaRPr spc="-5" dirty="0"/>
          </a:p>
        </p:txBody>
      </p:sp>
      <p:pic>
        <p:nvPicPr>
          <p:cNvPr id="2" name="Picture 1"/>
          <p:cNvPicPr>
            <a:picLocks noChangeAspect="1"/>
          </p:cNvPicPr>
          <p:nvPr/>
        </p:nvPicPr>
        <p:blipFill>
          <a:blip r:embed="rId2"/>
          <a:stretch>
            <a:fillRect/>
          </a:stretch>
        </p:blipFill>
        <p:spPr>
          <a:xfrm>
            <a:off x="578510" y="1066800"/>
            <a:ext cx="7936840" cy="4750078"/>
          </a:xfrm>
          <a:prstGeom prst="rect">
            <a:avLst/>
          </a:prstGeom>
        </p:spPr>
      </p:pic>
    </p:spTree>
    <p:extLst>
      <p:ext uri="{BB962C8B-B14F-4D97-AF65-F5344CB8AC3E}">
        <p14:creationId xmlns:p14="http://schemas.microsoft.com/office/powerpoint/2010/main" val="27109592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a:spLocks noGrp="1"/>
          </p:cNvSpPr>
          <p:nvPr>
            <p:ph type="ftr" sz="quarter" idx="11"/>
          </p:nvPr>
        </p:nvSpPr>
        <p:spPr>
          <a:prstGeom prst="rect">
            <a:avLst/>
          </a:prstGeom>
        </p:spPr>
        <p:txBody>
          <a:bodyPr vert="horz" wrap="square" lIns="0" tIns="0" rIns="0" bIns="0" rtlCol="0">
            <a:spAutoFit/>
          </a:bodyPr>
          <a:lstStyle/>
          <a:p>
            <a:pPr marL="12700">
              <a:lnSpc>
                <a:spcPts val="1920"/>
              </a:lnSpc>
            </a:pPr>
            <a:r>
              <a:rPr spc="-10" dirty="0"/>
              <a:t>Introduction</a:t>
            </a:r>
          </a:p>
        </p:txBody>
      </p:sp>
      <p:sp>
        <p:nvSpPr>
          <p:cNvPr id="28" name="object 28"/>
          <p:cNvSpPr txBox="1">
            <a:spLocks noGrp="1"/>
          </p:cNvSpPr>
          <p:nvPr>
            <p:ph type="sldNum" sz="quarter" idx="12"/>
          </p:nvPr>
        </p:nvSpPr>
        <p:spPr>
          <a:prstGeom prst="rect">
            <a:avLst/>
          </a:prstGeom>
        </p:spPr>
        <p:txBody>
          <a:bodyPr vert="horz" wrap="square" lIns="0" tIns="0" rIns="0" bIns="0" rtlCol="0">
            <a:spAutoFit/>
          </a:bodyPr>
          <a:lstStyle/>
          <a:p>
            <a:pPr marL="25400">
              <a:lnSpc>
                <a:spcPts val="1920"/>
              </a:lnSpc>
            </a:pPr>
            <a:fld id="{81D60167-4931-47E6-BA6A-407CBD079E47}" type="slidenum">
              <a:rPr spc="-5" dirty="0"/>
              <a:t>63</a:t>
            </a:fld>
            <a:endParaRPr spc="-5" dirty="0"/>
          </a:p>
        </p:txBody>
      </p:sp>
      <p:pic>
        <p:nvPicPr>
          <p:cNvPr id="31" name="Picture 30"/>
          <p:cNvPicPr>
            <a:picLocks noChangeAspect="1"/>
          </p:cNvPicPr>
          <p:nvPr/>
        </p:nvPicPr>
        <p:blipFill>
          <a:blip r:embed="rId2"/>
          <a:stretch>
            <a:fillRect/>
          </a:stretch>
        </p:blipFill>
        <p:spPr>
          <a:xfrm>
            <a:off x="533400" y="1042671"/>
            <a:ext cx="7981950" cy="4809857"/>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a:spLocks noGrp="1"/>
          </p:cNvSpPr>
          <p:nvPr>
            <p:ph type="ftr" sz="quarter" idx="11"/>
          </p:nvPr>
        </p:nvSpPr>
        <p:spPr>
          <a:prstGeom prst="rect">
            <a:avLst/>
          </a:prstGeom>
        </p:spPr>
        <p:txBody>
          <a:bodyPr vert="horz" wrap="square" lIns="0" tIns="0" rIns="0" bIns="0" rtlCol="0">
            <a:spAutoFit/>
          </a:bodyPr>
          <a:lstStyle/>
          <a:p>
            <a:pPr marL="12700">
              <a:lnSpc>
                <a:spcPts val="1920"/>
              </a:lnSpc>
            </a:pPr>
            <a:r>
              <a:rPr spc="-10" dirty="0"/>
              <a:t>Introduction</a:t>
            </a:r>
          </a:p>
        </p:txBody>
      </p:sp>
      <p:sp>
        <p:nvSpPr>
          <p:cNvPr id="28" name="object 28"/>
          <p:cNvSpPr txBox="1">
            <a:spLocks noGrp="1"/>
          </p:cNvSpPr>
          <p:nvPr>
            <p:ph type="sldNum" sz="quarter" idx="12"/>
          </p:nvPr>
        </p:nvSpPr>
        <p:spPr>
          <a:prstGeom prst="rect">
            <a:avLst/>
          </a:prstGeom>
        </p:spPr>
        <p:txBody>
          <a:bodyPr vert="horz" wrap="square" lIns="0" tIns="0" rIns="0" bIns="0" rtlCol="0">
            <a:spAutoFit/>
          </a:bodyPr>
          <a:lstStyle/>
          <a:p>
            <a:pPr marL="25400">
              <a:lnSpc>
                <a:spcPts val="1920"/>
              </a:lnSpc>
            </a:pPr>
            <a:fld id="{81D60167-4931-47E6-BA6A-407CBD079E47}" type="slidenum">
              <a:rPr spc="-5" dirty="0"/>
              <a:t>64</a:t>
            </a:fld>
            <a:endParaRPr spc="-5" dirty="0"/>
          </a:p>
        </p:txBody>
      </p:sp>
      <p:pic>
        <p:nvPicPr>
          <p:cNvPr id="2" name="Picture 1"/>
          <p:cNvPicPr>
            <a:picLocks noChangeAspect="1"/>
          </p:cNvPicPr>
          <p:nvPr/>
        </p:nvPicPr>
        <p:blipFill>
          <a:blip r:embed="rId2"/>
          <a:stretch>
            <a:fillRect/>
          </a:stretch>
        </p:blipFill>
        <p:spPr>
          <a:xfrm>
            <a:off x="310299" y="808266"/>
            <a:ext cx="8605101" cy="5257622"/>
          </a:xfrm>
          <a:prstGeom prst="rect">
            <a:avLst/>
          </a:prstGeom>
        </p:spPr>
      </p:pic>
    </p:spTree>
    <p:extLst>
      <p:ext uri="{BB962C8B-B14F-4D97-AF65-F5344CB8AC3E}">
        <p14:creationId xmlns:p14="http://schemas.microsoft.com/office/powerpoint/2010/main" val="14028741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a:spLocks noGrp="1"/>
          </p:cNvSpPr>
          <p:nvPr>
            <p:ph type="ftr" sz="quarter" idx="11"/>
          </p:nvPr>
        </p:nvSpPr>
        <p:spPr>
          <a:prstGeom prst="rect">
            <a:avLst/>
          </a:prstGeom>
        </p:spPr>
        <p:txBody>
          <a:bodyPr vert="horz" wrap="square" lIns="0" tIns="0" rIns="0" bIns="0" rtlCol="0">
            <a:spAutoFit/>
          </a:bodyPr>
          <a:lstStyle/>
          <a:p>
            <a:pPr marL="12700">
              <a:lnSpc>
                <a:spcPts val="1920"/>
              </a:lnSpc>
            </a:pPr>
            <a:r>
              <a:rPr spc="-10" dirty="0"/>
              <a:t>Introduction</a:t>
            </a:r>
          </a:p>
        </p:txBody>
      </p:sp>
      <p:sp>
        <p:nvSpPr>
          <p:cNvPr id="28" name="object 28"/>
          <p:cNvSpPr txBox="1">
            <a:spLocks noGrp="1"/>
          </p:cNvSpPr>
          <p:nvPr>
            <p:ph type="sldNum" sz="quarter" idx="12"/>
          </p:nvPr>
        </p:nvSpPr>
        <p:spPr>
          <a:prstGeom prst="rect">
            <a:avLst/>
          </a:prstGeom>
        </p:spPr>
        <p:txBody>
          <a:bodyPr vert="horz" wrap="square" lIns="0" tIns="0" rIns="0" bIns="0" rtlCol="0">
            <a:spAutoFit/>
          </a:bodyPr>
          <a:lstStyle/>
          <a:p>
            <a:pPr marL="25400">
              <a:lnSpc>
                <a:spcPts val="1920"/>
              </a:lnSpc>
            </a:pPr>
            <a:fld id="{81D60167-4931-47E6-BA6A-407CBD079E47}" type="slidenum">
              <a:rPr spc="-5" dirty="0"/>
              <a:t>65</a:t>
            </a:fld>
            <a:endParaRPr spc="-5" dirty="0"/>
          </a:p>
        </p:txBody>
      </p:sp>
      <p:pic>
        <p:nvPicPr>
          <p:cNvPr id="2" name="Picture 1"/>
          <p:cNvPicPr>
            <a:picLocks noChangeAspect="1"/>
          </p:cNvPicPr>
          <p:nvPr/>
        </p:nvPicPr>
        <p:blipFill>
          <a:blip r:embed="rId2"/>
          <a:stretch>
            <a:fillRect/>
          </a:stretch>
        </p:blipFill>
        <p:spPr>
          <a:xfrm>
            <a:off x="152400" y="914400"/>
            <a:ext cx="8752540" cy="4983800"/>
          </a:xfrm>
          <a:prstGeom prst="rect">
            <a:avLst/>
          </a:prstGeom>
        </p:spPr>
      </p:pic>
    </p:spTree>
    <p:extLst>
      <p:ext uri="{BB962C8B-B14F-4D97-AF65-F5344CB8AC3E}">
        <p14:creationId xmlns:p14="http://schemas.microsoft.com/office/powerpoint/2010/main" val="5278351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ctrTitle"/>
          </p:nvPr>
        </p:nvSpPr>
        <p:spPr/>
        <p:txBody>
          <a:bodyPr/>
          <a:lstStyle/>
          <a:p>
            <a:r>
              <a:rPr lang="en-US" dirty="0" smtClean="0"/>
              <a:t>IPPC Standard Setting Process</a:t>
            </a:r>
            <a:endParaRPr lang="en-US" dirty="0"/>
          </a:p>
        </p:txBody>
      </p:sp>
      <p:sp>
        <p:nvSpPr>
          <p:cNvPr id="6" name="object 6"/>
          <p:cNvSpPr txBox="1">
            <a:spLocks noGrp="1"/>
          </p:cNvSpPr>
          <p:nvPr>
            <p:ph type="subTitle" idx="1"/>
          </p:nvPr>
        </p:nvSpPr>
        <p:spPr/>
        <p:txBody>
          <a:bodyPr/>
          <a:lstStyle/>
          <a:p>
            <a:r>
              <a:rPr lang="en-US" dirty="0" smtClean="0"/>
              <a:t>Standard Setting Training Course 2016</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normAutofit fontScale="90000"/>
          </a:bodyPr>
          <a:lstStyle/>
          <a:p>
            <a:r>
              <a:rPr lang="en-US" smtClean="0"/>
              <a:t>Background of the standard setting process</a:t>
            </a:r>
            <a:endParaRPr lang="en-US" dirty="0"/>
          </a:p>
        </p:txBody>
      </p:sp>
      <p:sp>
        <p:nvSpPr>
          <p:cNvPr id="6" name="object 6"/>
          <p:cNvSpPr txBox="1">
            <a:spLocks noGrp="1"/>
          </p:cNvSpPr>
          <p:nvPr>
            <p:ph idx="1"/>
          </p:nvPr>
        </p:nvSpPr>
        <p:spPr/>
        <p:txBody>
          <a:bodyPr>
            <a:normAutofit fontScale="92500" lnSpcReduction="20000"/>
          </a:bodyPr>
          <a:lstStyle/>
          <a:p>
            <a:r>
              <a:rPr lang="en-US" dirty="0" smtClean="0"/>
              <a:t>Originally adopted by the ICPM-2 (1999), revised in 2006, 2008, 2012 based on recommendations provided by a special focus group (FG)</a:t>
            </a:r>
          </a:p>
          <a:p>
            <a:r>
              <a:rPr lang="en-US" dirty="0" smtClean="0"/>
              <a:t>CPM-10 (2015) recommended another review</a:t>
            </a:r>
          </a:p>
          <a:p>
            <a:r>
              <a:rPr lang="en-US" dirty="0" smtClean="0"/>
              <a:t>2015 FG met and recommended improvements</a:t>
            </a:r>
          </a:p>
          <a:p>
            <a:r>
              <a:rPr lang="en-US" dirty="0" smtClean="0"/>
              <a:t>SC, SPG, Bureau, etc. provided input</a:t>
            </a:r>
          </a:p>
          <a:p>
            <a:r>
              <a:rPr lang="en-US" dirty="0" smtClean="0"/>
              <a:t>CPM-11 (2016) approved new process</a:t>
            </a:r>
            <a:endParaRPr lang="en-US" dirty="0" smtClean="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smtClean="0"/>
              <a:t>Why change the process?</a:t>
            </a:r>
            <a:endParaRPr lang="en-US" dirty="0"/>
          </a:p>
        </p:txBody>
      </p:sp>
      <p:sp>
        <p:nvSpPr>
          <p:cNvPr id="9" name="Content Placeholder 8"/>
          <p:cNvSpPr>
            <a:spLocks noGrp="1"/>
          </p:cNvSpPr>
          <p:nvPr>
            <p:ph idx="1"/>
          </p:nvPr>
        </p:nvSpPr>
        <p:spPr/>
        <p:txBody>
          <a:bodyPr>
            <a:normAutofit fontScale="70000" lnSpcReduction="20000"/>
          </a:bodyPr>
          <a:lstStyle/>
          <a:p>
            <a:r>
              <a:rPr lang="en-US" dirty="0" smtClean="0"/>
              <a:t>Contracting parties are always looking for ways to streamline, clarify, </a:t>
            </a:r>
            <a:r>
              <a:rPr lang="en-US" dirty="0"/>
              <a:t>and </a:t>
            </a:r>
            <a:r>
              <a:rPr lang="en-US" dirty="0" smtClean="0"/>
              <a:t>simplify </a:t>
            </a:r>
            <a:r>
              <a:rPr lang="en-US" dirty="0"/>
              <a:t>the </a:t>
            </a:r>
            <a:r>
              <a:rPr lang="en-US" dirty="0" smtClean="0"/>
              <a:t>process</a:t>
            </a:r>
          </a:p>
          <a:p>
            <a:r>
              <a:rPr lang="en-US" dirty="0" smtClean="0"/>
              <a:t>Past proposed </a:t>
            </a:r>
            <a:r>
              <a:rPr lang="en-US" dirty="0"/>
              <a:t>changes include:</a:t>
            </a:r>
          </a:p>
          <a:p>
            <a:pPr lvl="1"/>
            <a:r>
              <a:rPr lang="en-US" dirty="0"/>
              <a:t>Simplifying and clarifying the text (use of plain English)</a:t>
            </a:r>
          </a:p>
          <a:p>
            <a:pPr lvl="1"/>
            <a:r>
              <a:rPr lang="en-US" dirty="0"/>
              <a:t>Clarify who can submit topics to the biannual call for topics</a:t>
            </a:r>
          </a:p>
          <a:p>
            <a:pPr lvl="1"/>
            <a:r>
              <a:rPr lang="en-US" dirty="0"/>
              <a:t>Allow SC to recommend additions to the </a:t>
            </a:r>
            <a:r>
              <a:rPr lang="en-US" i="1" dirty="0"/>
              <a:t>List of topics for IPPC standards</a:t>
            </a:r>
            <a:endParaRPr lang="en-US" dirty="0"/>
          </a:p>
          <a:p>
            <a:pPr lvl="1"/>
            <a:r>
              <a:rPr lang="en-US" dirty="0" smtClean="0"/>
              <a:t>Changing the length of </a:t>
            </a:r>
            <a:r>
              <a:rPr lang="en-US" dirty="0"/>
              <a:t>the consultation periods</a:t>
            </a:r>
          </a:p>
          <a:p>
            <a:pPr lvl="1"/>
            <a:r>
              <a:rPr lang="en-US" dirty="0"/>
              <a:t>Defined who can provide comments during the consultation </a:t>
            </a:r>
            <a:r>
              <a:rPr lang="en-US" dirty="0" smtClean="0"/>
              <a:t>period</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ctrTitle"/>
          </p:nvPr>
        </p:nvSpPr>
        <p:spPr/>
        <p:txBody>
          <a:bodyPr>
            <a:normAutofit/>
          </a:bodyPr>
          <a:lstStyle/>
          <a:p>
            <a:r>
              <a:rPr lang="en-US" dirty="0" smtClean="0"/>
              <a:t>The IPPC</a:t>
            </a:r>
          </a:p>
          <a:p>
            <a:r>
              <a:rPr lang="en-US" dirty="0" smtClean="0"/>
              <a:t>Online Comment System (OCS)</a:t>
            </a:r>
            <a:endParaRPr lang="en-US" sz="4000" dirty="0"/>
          </a:p>
        </p:txBody>
      </p:sp>
      <p:sp>
        <p:nvSpPr>
          <p:cNvPr id="9" name="Subtitle 8"/>
          <p:cNvSpPr>
            <a:spLocks noGrp="1"/>
          </p:cNvSpPr>
          <p:nvPr>
            <p:ph type="subTitle" idx="1"/>
          </p:nvPr>
        </p:nvSpPr>
        <p:spPr/>
        <p:txBody>
          <a:bodyPr/>
          <a:lstStyle/>
          <a:p>
            <a:r>
              <a:rPr lang="en-US" smtClean="0"/>
              <a:t>Standard Setting Training Course 2016</a:t>
            </a:r>
            <a:endParaRPr lang="en-US" dirty="0" smtClean="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69</a:t>
            </a:fld>
            <a:endParaRPr lang="en-US" dirty="0"/>
          </a:p>
        </p:txBody>
      </p:sp>
      <p:sp>
        <p:nvSpPr>
          <p:cNvPr id="6" name="object 6"/>
          <p:cNvSpPr txBox="1"/>
          <p:nvPr/>
        </p:nvSpPr>
        <p:spPr>
          <a:xfrm>
            <a:off x="2158149" y="2544571"/>
            <a:ext cx="4826635" cy="792525"/>
          </a:xfrm>
          <a:prstGeom prst="rect">
            <a:avLst/>
          </a:prstGeom>
        </p:spPr>
        <p:txBody>
          <a:bodyPr vert="horz" wrap="square" lIns="0" tIns="0" rIns="0" bIns="0" rtlCol="0">
            <a:spAutoFit/>
          </a:bodyPr>
          <a:lstStyle/>
          <a:p>
            <a:pPr>
              <a:lnSpc>
                <a:spcPct val="100000"/>
              </a:lnSpc>
            </a:pPr>
            <a:endParaRPr sz="2800" dirty="0">
              <a:latin typeface="Times New Roman"/>
              <a:cs typeface="Times New Roman"/>
            </a:endParaRPr>
          </a:p>
          <a:p>
            <a:pPr>
              <a:lnSpc>
                <a:spcPct val="100000"/>
              </a:lnSpc>
              <a:spcBef>
                <a:spcPts val="5"/>
              </a:spcBef>
            </a:pPr>
            <a:endParaRPr sz="2350" dirty="0">
              <a:latin typeface="Times New Roman"/>
              <a:cs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smtClean="0"/>
              <a:t>Overview (cont’d)</a:t>
            </a:r>
            <a:endParaRPr lang="en-US" dirty="0"/>
          </a:p>
        </p:txBody>
      </p:sp>
      <p:sp>
        <p:nvSpPr>
          <p:cNvPr id="9" name="Content Placeholder 8"/>
          <p:cNvSpPr>
            <a:spLocks noGrp="1"/>
          </p:cNvSpPr>
          <p:nvPr>
            <p:ph idx="1"/>
          </p:nvPr>
        </p:nvSpPr>
        <p:spPr/>
        <p:txBody>
          <a:bodyPr>
            <a:normAutofit fontScale="92500" lnSpcReduction="20000"/>
          </a:bodyPr>
          <a:lstStyle/>
          <a:p>
            <a:pPr marL="0" indent="0">
              <a:buNone/>
            </a:pPr>
            <a:r>
              <a:rPr lang="en-US" dirty="0" smtClean="0"/>
              <a:t>Roles</a:t>
            </a:r>
          </a:p>
          <a:p>
            <a:r>
              <a:rPr lang="en-US" dirty="0" smtClean="0"/>
              <a:t>Contracting parties and NPPOs</a:t>
            </a:r>
          </a:p>
          <a:p>
            <a:r>
              <a:rPr lang="en-US" dirty="0" smtClean="0"/>
              <a:t>RPPOs</a:t>
            </a:r>
          </a:p>
          <a:p>
            <a:r>
              <a:rPr lang="en-US" dirty="0" smtClean="0"/>
              <a:t>Experts</a:t>
            </a:r>
          </a:p>
          <a:p>
            <a:r>
              <a:rPr lang="en-US" dirty="0" smtClean="0"/>
              <a:t>Stewards</a:t>
            </a:r>
          </a:p>
          <a:p>
            <a:r>
              <a:rPr lang="en-US" dirty="0" smtClean="0"/>
              <a:t>Chairperson</a:t>
            </a:r>
          </a:p>
          <a:p>
            <a:r>
              <a:rPr lang="en-US" dirty="0" smtClean="0"/>
              <a:t>Rapporteur</a:t>
            </a:r>
          </a:p>
          <a:p>
            <a:r>
              <a:rPr lang="en-US" dirty="0" smtClean="0"/>
              <a:t>FAO country representatives</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smtClean="0"/>
              <a:t>OCS Purpose</a:t>
            </a:r>
            <a:endParaRPr lang="en-US" dirty="0"/>
          </a:p>
        </p:txBody>
      </p:sp>
      <p:sp>
        <p:nvSpPr>
          <p:cNvPr id="9" name="Content Placeholder 8"/>
          <p:cNvSpPr>
            <a:spLocks noGrp="1"/>
          </p:cNvSpPr>
          <p:nvPr>
            <p:ph idx="1"/>
          </p:nvPr>
        </p:nvSpPr>
        <p:spPr/>
        <p:txBody>
          <a:bodyPr/>
          <a:lstStyle/>
          <a:p>
            <a:pPr marL="0" indent="0">
              <a:buNone/>
            </a:pPr>
            <a:r>
              <a:rPr lang="en-US" dirty="0" smtClean="0"/>
              <a:t>To provide a simple, efficient, user-friendly online system to insert, share, submit and compile comments on documents</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normAutofit fontScale="90000"/>
          </a:bodyPr>
          <a:lstStyle/>
          <a:p>
            <a:r>
              <a:rPr lang="en-US" smtClean="0"/>
              <a:t>Benefits to the Secretariat and Stakeholders</a:t>
            </a:r>
            <a:endParaRPr lang="en-US"/>
          </a:p>
        </p:txBody>
      </p:sp>
      <p:sp>
        <p:nvSpPr>
          <p:cNvPr id="16" name="Content Placeholder 15"/>
          <p:cNvSpPr>
            <a:spLocks noGrp="1"/>
          </p:cNvSpPr>
          <p:nvPr>
            <p:ph idx="1"/>
          </p:nvPr>
        </p:nvSpPr>
        <p:spPr/>
        <p:txBody>
          <a:bodyPr>
            <a:normAutofit fontScale="70000" lnSpcReduction="20000"/>
          </a:bodyPr>
          <a:lstStyle/>
          <a:p>
            <a:r>
              <a:rPr lang="en-US" dirty="0" smtClean="0"/>
              <a:t>fast and reliable system </a:t>
            </a:r>
          </a:p>
          <a:p>
            <a:r>
              <a:rPr lang="en-US" dirty="0" smtClean="0"/>
              <a:t>has a simplified layout </a:t>
            </a:r>
          </a:p>
          <a:p>
            <a:r>
              <a:rPr lang="en-US" dirty="0" smtClean="0"/>
              <a:t>is compatible with all major internet browsers and mobile devices </a:t>
            </a:r>
          </a:p>
          <a:p>
            <a:r>
              <a:rPr lang="en-US" dirty="0" smtClean="0"/>
              <a:t>provides direct access for organizations to the documents under review, without requiring Secretariat management of accounts and granting access </a:t>
            </a:r>
          </a:p>
          <a:p>
            <a:r>
              <a:rPr lang="en-US" dirty="0" smtClean="0"/>
              <a:t>provides document navigation more similar to real-world experience of commenting </a:t>
            </a:r>
          </a:p>
          <a:p>
            <a:r>
              <a:rPr lang="en-US" dirty="0" smtClean="0"/>
              <a:t>provides and improved search function for users</a:t>
            </a:r>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smtClean="0"/>
              <a:t>System Requirements</a:t>
            </a:r>
            <a:endParaRPr lang="en-US" dirty="0"/>
          </a:p>
        </p:txBody>
      </p:sp>
      <p:sp>
        <p:nvSpPr>
          <p:cNvPr id="9" name="Content Placeholder 8"/>
          <p:cNvSpPr>
            <a:spLocks noGrp="1"/>
          </p:cNvSpPr>
          <p:nvPr>
            <p:ph idx="1"/>
          </p:nvPr>
        </p:nvSpPr>
        <p:spPr/>
        <p:txBody>
          <a:bodyPr/>
          <a:lstStyle/>
          <a:p>
            <a:pPr marL="0" indent="0">
              <a:buNone/>
            </a:pPr>
            <a:r>
              <a:rPr lang="en-US" dirty="0" smtClean="0"/>
              <a:t>Compatible with mobile devices and all major internet browsers </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System User Account Types</a:t>
            </a:r>
            <a:endParaRPr lang="en-US" dirty="0"/>
          </a:p>
        </p:txBody>
      </p:sp>
      <p:sp>
        <p:nvSpPr>
          <p:cNvPr id="6" name="object 6"/>
          <p:cNvSpPr txBox="1">
            <a:spLocks noGrp="1"/>
          </p:cNvSpPr>
          <p:nvPr>
            <p:ph type="ftr" sz="quarter" idx="11"/>
          </p:nvPr>
        </p:nvSpPr>
        <p:spPr>
          <a:prstGeom prst="rect">
            <a:avLst/>
          </a:prstGeom>
        </p:spPr>
        <p:txBody>
          <a:bodyPr vert="horz" wrap="square" lIns="0" tIns="0" rIns="0" bIns="0" rtlCol="0">
            <a:spAutoFit/>
          </a:bodyPr>
          <a:lstStyle/>
          <a:p>
            <a:pPr marL="12700">
              <a:lnSpc>
                <a:spcPts val="1920"/>
              </a:lnSpc>
            </a:pPr>
            <a:r>
              <a:rPr spc="-10" dirty="0"/>
              <a:t>Introduction</a:t>
            </a:r>
          </a:p>
        </p:txBody>
      </p:sp>
      <p:sp>
        <p:nvSpPr>
          <p:cNvPr id="7" name="object 7"/>
          <p:cNvSpPr txBox="1">
            <a:spLocks noGrp="1"/>
          </p:cNvSpPr>
          <p:nvPr>
            <p:ph type="sldNum" sz="quarter" idx="12"/>
          </p:nvPr>
        </p:nvSpPr>
        <p:spPr>
          <a:prstGeom prst="rect">
            <a:avLst/>
          </a:prstGeom>
        </p:spPr>
        <p:txBody>
          <a:bodyPr vert="horz" wrap="square" lIns="0" tIns="0" rIns="0" bIns="0" rtlCol="0">
            <a:spAutoFit/>
          </a:bodyPr>
          <a:lstStyle/>
          <a:p>
            <a:pPr marL="25400">
              <a:lnSpc>
                <a:spcPts val="1920"/>
              </a:lnSpc>
            </a:pPr>
            <a:fld id="{81D60167-4931-47E6-BA6A-407CBD079E47}" type="slidenum">
              <a:rPr spc="-5" dirty="0"/>
              <a:t>73</a:t>
            </a:fld>
            <a:endParaRPr spc="-5" dirty="0"/>
          </a:p>
        </p:txBody>
      </p:sp>
      <p:pic>
        <p:nvPicPr>
          <p:cNvPr id="11" name="Picture 10"/>
          <p:cNvPicPr>
            <a:picLocks noChangeAspect="1"/>
          </p:cNvPicPr>
          <p:nvPr/>
        </p:nvPicPr>
        <p:blipFill>
          <a:blip r:embed="rId2"/>
          <a:stretch>
            <a:fillRect/>
          </a:stretch>
        </p:blipFill>
        <p:spPr>
          <a:xfrm>
            <a:off x="607453" y="1905000"/>
            <a:ext cx="7929094" cy="3228969"/>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smtClean="0"/>
              <a:t>Comments from Regional Workshops</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74</a:t>
            </a:fld>
            <a:endParaRPr lang="en-US" dirty="0"/>
          </a:p>
        </p:txBody>
      </p:sp>
      <p:pic>
        <p:nvPicPr>
          <p:cNvPr id="12" name="Picture 11"/>
          <p:cNvPicPr>
            <a:picLocks noChangeAspect="1"/>
          </p:cNvPicPr>
          <p:nvPr/>
        </p:nvPicPr>
        <p:blipFill>
          <a:blip r:embed="rId2"/>
          <a:stretch>
            <a:fillRect/>
          </a:stretch>
        </p:blipFill>
        <p:spPr>
          <a:xfrm>
            <a:off x="327581" y="1690689"/>
            <a:ext cx="8550401" cy="447560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smtClean="0"/>
              <a:t>System Contact Information</a:t>
            </a:r>
            <a:endParaRPr lang="en-US" dirty="0"/>
          </a:p>
        </p:txBody>
      </p:sp>
      <p:sp>
        <p:nvSpPr>
          <p:cNvPr id="6" name="object 6"/>
          <p:cNvSpPr txBox="1">
            <a:spLocks noGrp="1"/>
          </p:cNvSpPr>
          <p:nvPr>
            <p:ph idx="1"/>
          </p:nvPr>
        </p:nvSpPr>
        <p:spPr/>
        <p:txBody>
          <a:bodyPr/>
          <a:lstStyle/>
          <a:p>
            <a:pPr marL="0" indent="0" algn="ctr">
              <a:buNone/>
            </a:pPr>
            <a:r>
              <a:rPr lang="en-US" dirty="0" smtClean="0"/>
              <a:t>IPPC </a:t>
            </a:r>
            <a:r>
              <a:rPr lang="en-US" dirty="0" smtClean="0"/>
              <a:t>OCS Resources </a:t>
            </a:r>
            <a:r>
              <a:rPr lang="en-US" dirty="0" smtClean="0"/>
              <a:t>Website: </a:t>
            </a:r>
          </a:p>
          <a:p>
            <a:pPr marL="0" indent="0" algn="ctr">
              <a:buNone/>
            </a:pPr>
            <a:r>
              <a:rPr lang="en-US" dirty="0">
                <a:hlinkClick r:id="rId2"/>
              </a:rPr>
              <a:t>https://</a:t>
            </a:r>
            <a:r>
              <a:rPr lang="en-US" dirty="0" smtClean="0">
                <a:hlinkClick r:id="rId2"/>
              </a:rPr>
              <a:t>www.ippc.int/en/online-comment-system/</a:t>
            </a:r>
            <a:r>
              <a:rPr lang="en-US" dirty="0" smtClean="0"/>
              <a:t> </a:t>
            </a:r>
          </a:p>
          <a:p>
            <a:pPr marL="0" indent="0" algn="ctr">
              <a:buNone/>
            </a:pPr>
            <a:endParaRPr lang="en-US" dirty="0"/>
          </a:p>
          <a:p>
            <a:pPr marL="0" indent="0" algn="ctr">
              <a:buNone/>
            </a:pPr>
            <a:r>
              <a:rPr lang="en-US" dirty="0" smtClean="0">
                <a:hlinkClick r:id="rId3"/>
              </a:rPr>
              <a:t>IPPC-OCS@fao.org</a:t>
            </a:r>
            <a:r>
              <a:rPr lang="en-US" dirty="0"/>
              <a:t> </a:t>
            </a:r>
            <a:endParaRPr lang="en-US" dirty="0" smtClean="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Questions?</a:t>
            </a:r>
            <a:endParaRPr lang="en-US" dirty="0"/>
          </a:p>
        </p:txBody>
      </p:sp>
      <p:sp>
        <p:nvSpPr>
          <p:cNvPr id="6" name="Subtitle 5"/>
          <p:cNvSpPr>
            <a:spLocks noGrp="1"/>
          </p:cNvSpPr>
          <p:nvPr>
            <p:ph type="subTitle" idx="1"/>
          </p:nvPr>
        </p:nvSpPr>
        <p:spPr/>
        <p:txBody>
          <a:bodyPr/>
          <a:lstStyle/>
          <a:p>
            <a:endParaRPr lang="en-US" dirty="0"/>
          </a:p>
        </p:txBody>
      </p:sp>
      <p:sp>
        <p:nvSpPr>
          <p:cNvPr id="3" name="object 3"/>
          <p:cNvSpPr txBox="1">
            <a:spLocks noGrp="1"/>
          </p:cNvSpPr>
          <p:nvPr>
            <p:ph type="ftr" sz="quarter" idx="11"/>
          </p:nvPr>
        </p:nvSpPr>
        <p:spPr>
          <a:prstGeom prst="rect">
            <a:avLst/>
          </a:prstGeom>
        </p:spPr>
        <p:txBody>
          <a:bodyPr vert="horz" wrap="square" lIns="0" tIns="0" rIns="0" bIns="0" rtlCol="0">
            <a:spAutoFit/>
          </a:bodyPr>
          <a:lstStyle/>
          <a:p>
            <a:pPr marL="12700">
              <a:lnSpc>
                <a:spcPts val="1920"/>
              </a:lnSpc>
            </a:pPr>
            <a:r>
              <a:rPr spc="-10" dirty="0"/>
              <a:t>Introduction</a:t>
            </a:r>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25400">
              <a:lnSpc>
                <a:spcPts val="1920"/>
              </a:lnSpc>
            </a:pPr>
            <a:fld id="{81D60167-4931-47E6-BA6A-407CBD079E47}" type="slidenum">
              <a:rPr spc="-5" dirty="0"/>
              <a:t>76</a:t>
            </a:fld>
            <a:endParaRPr spc="-5"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smtClean="0"/>
              <a:t>IPPC Secretariat</a:t>
            </a:r>
            <a:endParaRPr lang="en-US" dirty="0"/>
          </a:p>
        </p:txBody>
      </p:sp>
      <p:sp>
        <p:nvSpPr>
          <p:cNvPr id="10" name="Content Placeholder 9"/>
          <p:cNvSpPr>
            <a:spLocks noGrp="1"/>
          </p:cNvSpPr>
          <p:nvPr>
            <p:ph idx="1"/>
          </p:nvPr>
        </p:nvSpPr>
        <p:spPr/>
        <p:txBody>
          <a:bodyPr>
            <a:normAutofit fontScale="92500"/>
          </a:bodyPr>
          <a:lstStyle/>
          <a:p>
            <a:pPr marL="0" indent="0">
              <a:buNone/>
            </a:pPr>
            <a:r>
              <a:rPr lang="en-US" dirty="0" smtClean="0"/>
              <a:t>Coordinates the standard setting process:</a:t>
            </a:r>
          </a:p>
          <a:p>
            <a:r>
              <a:rPr lang="en-US" dirty="0" smtClean="0"/>
              <a:t>Standard setting</a:t>
            </a:r>
          </a:p>
          <a:p>
            <a:r>
              <a:rPr lang="en-US" dirty="0" smtClean="0"/>
              <a:t>Information exchange</a:t>
            </a:r>
          </a:p>
          <a:p>
            <a:r>
              <a:rPr lang="en-US" dirty="0" smtClean="0"/>
              <a:t>Technical assistance</a:t>
            </a:r>
          </a:p>
          <a:p>
            <a:endParaRPr lang="en-US" dirty="0" smtClean="0"/>
          </a:p>
          <a:p>
            <a:pPr marL="0" indent="0">
              <a:buNone/>
            </a:pPr>
            <a:r>
              <a:rPr lang="en-US" dirty="0" smtClean="0"/>
              <a:t>Main contact between all payers involved</a:t>
            </a:r>
          </a:p>
          <a:p>
            <a:endParaRPr lang="en-US" dirty="0"/>
          </a:p>
        </p:txBody>
      </p:sp>
      <p:sp>
        <p:nvSpPr>
          <p:cNvPr id="8" name="object 8"/>
          <p:cNvSpPr txBox="1">
            <a:spLocks noGrp="1"/>
          </p:cNvSpPr>
          <p:nvPr>
            <p:ph type="ftr" sz="quarter" idx="11"/>
          </p:nvPr>
        </p:nvSpPr>
        <p:spPr/>
        <p:txBody>
          <a:bodyPr/>
          <a:lstStyle/>
          <a:p>
            <a:r>
              <a:rPr lang="en-US" smtClean="0"/>
              <a:t>Introduction</a:t>
            </a:r>
            <a:endParaRPr lang="en-US" dirty="0"/>
          </a:p>
        </p:txBody>
      </p:sp>
      <p:sp>
        <p:nvSpPr>
          <p:cNvPr id="9" name="object 9"/>
          <p:cNvSpPr txBox="1">
            <a:spLocks noGrp="1"/>
          </p:cNvSpPr>
          <p:nvPr>
            <p:ph type="sldNum" sz="quarter" idx="12"/>
          </p:nvPr>
        </p:nvSpPr>
        <p:spPr/>
        <p:txBody>
          <a:bodyPr/>
          <a:lstStyle/>
          <a:p>
            <a:fld id="{81D60167-4931-47E6-BA6A-407CBD079E47}"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smtClean="0"/>
              <a:t>Standards Committee (SC)</a:t>
            </a:r>
            <a:endParaRPr lang="en-US" dirty="0"/>
          </a:p>
        </p:txBody>
      </p:sp>
      <p:sp>
        <p:nvSpPr>
          <p:cNvPr id="9" name="Content Placeholder 8"/>
          <p:cNvSpPr>
            <a:spLocks noGrp="1"/>
          </p:cNvSpPr>
          <p:nvPr>
            <p:ph idx="1"/>
          </p:nvPr>
        </p:nvSpPr>
        <p:spPr/>
        <p:txBody>
          <a:bodyPr>
            <a:normAutofit lnSpcReduction="10000"/>
          </a:bodyPr>
          <a:lstStyle/>
          <a:p>
            <a:r>
              <a:rPr lang="en-US" dirty="0" smtClean="0"/>
              <a:t>Established during the first session of the Commission (CPM-1 (2006)) as the body in charge of standard setting</a:t>
            </a:r>
          </a:p>
          <a:p>
            <a:r>
              <a:rPr lang="en-US" dirty="0" smtClean="0"/>
              <a:t>25 members from seven FAO regions</a:t>
            </a:r>
          </a:p>
          <a:p>
            <a:r>
              <a:rPr lang="en-US" dirty="0" smtClean="0"/>
              <a:t>One SC member/region selected for the SC Working Group (SC-7)</a:t>
            </a:r>
            <a:endParaRPr lang="en-US" dirty="0"/>
          </a:p>
        </p:txBody>
      </p:sp>
      <p:sp>
        <p:nvSpPr>
          <p:cNvPr id="7" name="object 7"/>
          <p:cNvSpPr txBox="1">
            <a:spLocks noGrp="1"/>
          </p:cNvSpPr>
          <p:nvPr>
            <p:ph type="ftr" sz="quarter" idx="11"/>
          </p:nvPr>
        </p:nvSpPr>
        <p:spPr/>
        <p:txBody>
          <a:bodyPr/>
          <a:lstStyle/>
          <a:p>
            <a:r>
              <a:rPr lang="en-US" smtClean="0"/>
              <a:t>Introduction</a:t>
            </a:r>
            <a:endParaRPr lang="en-US" dirty="0"/>
          </a:p>
        </p:txBody>
      </p:sp>
      <p:sp>
        <p:nvSpPr>
          <p:cNvPr id="8" name="object 8"/>
          <p:cNvSpPr txBox="1">
            <a:spLocks noGrp="1"/>
          </p:cNvSpPr>
          <p:nvPr>
            <p:ph type="sldNum" sz="quarter" idx="12"/>
          </p:nvPr>
        </p:nvSpPr>
        <p:spPr/>
        <p:txBody>
          <a:bodyPr/>
          <a:lstStyle/>
          <a:p>
            <a:fld id="{81D60167-4931-47E6-BA6A-407CBD079E47}"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289</TotalTime>
  <Words>2779</Words>
  <Application>Microsoft Office PowerPoint</Application>
  <PresentationFormat>On-screen Show (4:3)</PresentationFormat>
  <Paragraphs>493</Paragraphs>
  <Slides>76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76</vt:i4>
      </vt:variant>
    </vt:vector>
  </HeadingPairs>
  <TitlesOfParts>
    <vt:vector size="80" baseType="lpstr">
      <vt:lpstr>Arial</vt:lpstr>
      <vt:lpstr>Calibri</vt:lpstr>
      <vt:lpstr>Times New Roman</vt:lpstr>
      <vt:lpstr>Office Theme</vt:lpstr>
      <vt:lpstr>General introduction and welcome to the IPPC Standard Setting Course</vt:lpstr>
      <vt:lpstr>What we’ll see over the next three days</vt:lpstr>
      <vt:lpstr>Before we start…</vt:lpstr>
      <vt:lpstr>Your knowledge of the process</vt:lpstr>
      <vt:lpstr>Bodies and Roles involved in the IPPC Standard Setting Process</vt:lpstr>
      <vt:lpstr>Overview</vt:lpstr>
      <vt:lpstr>Overview (cont’d)</vt:lpstr>
      <vt:lpstr>IPPC Secretariat</vt:lpstr>
      <vt:lpstr>Standards Committee (SC)</vt:lpstr>
      <vt:lpstr>Standards Committee</vt:lpstr>
      <vt:lpstr>Process to nominate SC members</vt:lpstr>
      <vt:lpstr>SC member selection: what is needed?</vt:lpstr>
      <vt:lpstr>Who to nominate as SC member?</vt:lpstr>
      <vt:lpstr>Who to nominate as SC member? (cont’d)</vt:lpstr>
      <vt:lpstr>SC replacement members</vt:lpstr>
      <vt:lpstr>SC members (cont’d)</vt:lpstr>
      <vt:lpstr>SC working group (SC-7)</vt:lpstr>
      <vt:lpstr>Expert Working Group (EWG)</vt:lpstr>
      <vt:lpstr>EWGs (cont’d)</vt:lpstr>
      <vt:lpstr>What are the responsibilities of an EWG member?</vt:lpstr>
      <vt:lpstr>Stewards of EWGs</vt:lpstr>
      <vt:lpstr>Stewards of EWGs (cont’d)</vt:lpstr>
      <vt:lpstr>Roles of EWG members</vt:lpstr>
      <vt:lpstr>Technical panels (TPs)</vt:lpstr>
      <vt:lpstr>TPs (cont’d)</vt:lpstr>
      <vt:lpstr>Nominating experts for Technical Panels (TPs)</vt:lpstr>
      <vt:lpstr>Technical panels (TPs) - what are they?</vt:lpstr>
      <vt:lpstr>TPs’ work</vt:lpstr>
      <vt:lpstr>TP on Diagnostic Protocols (TPDP)</vt:lpstr>
      <vt:lpstr>TPDP Expertise</vt:lpstr>
      <vt:lpstr>TPDP Tasks</vt:lpstr>
      <vt:lpstr>TPDP Tasks (cont’d)</vt:lpstr>
      <vt:lpstr>Development of a DP</vt:lpstr>
      <vt:lpstr>TP on the Glossary (TPG): A group with some history...</vt:lpstr>
      <vt:lpstr>Also the Glossary itself has a history…</vt:lpstr>
      <vt:lpstr>Considerations about terms</vt:lpstr>
      <vt:lpstr>So why a TPG?</vt:lpstr>
      <vt:lpstr>Overview of the TPG</vt:lpstr>
      <vt:lpstr>TPG Tasks</vt:lpstr>
      <vt:lpstr>TPG Other tasks - examples</vt:lpstr>
      <vt:lpstr>TP on Phytosanitary Treatments (TPPT)</vt:lpstr>
      <vt:lpstr>Procedure for developing a PT</vt:lpstr>
      <vt:lpstr>Data to submit for PT</vt:lpstr>
      <vt:lpstr>TP on Forestry Quarantine (TPFQ)</vt:lpstr>
      <vt:lpstr>TPFQ (cont’d)</vt:lpstr>
      <vt:lpstr>TPFQ and IFQRG</vt:lpstr>
      <vt:lpstr>TPFQ and IFQRG (cont’d)</vt:lpstr>
      <vt:lpstr>TPFQ procedures for reviewing treatments</vt:lpstr>
      <vt:lpstr>TP on Fruit Flies (TPFF)</vt:lpstr>
      <vt:lpstr>Meeting Reports</vt:lpstr>
      <vt:lpstr>Resources and References</vt:lpstr>
      <vt:lpstr>Exercise</vt:lpstr>
      <vt:lpstr>The IPPC Standard Setting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IPPC Standard Setting Process</vt:lpstr>
      <vt:lpstr>Background of the standard setting process</vt:lpstr>
      <vt:lpstr>Why change the process?</vt:lpstr>
      <vt:lpstr>The IPPC Online Comment System (OCS)</vt:lpstr>
      <vt:lpstr>OCS Purpose</vt:lpstr>
      <vt:lpstr>Benefits to the Secretariat and Stakeholders</vt:lpstr>
      <vt:lpstr>System Requirements</vt:lpstr>
      <vt:lpstr>System User Account Types</vt:lpstr>
      <vt:lpstr>Comments from Regional Workshops</vt:lpstr>
      <vt:lpstr>System Contact Information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introduction and  welcoming to the IPPC Standard  Setting Course</dc:title>
  <dc:creator>dubon</dc:creator>
  <cp:lastModifiedBy>Dubon, Stephanie M - APHIS</cp:lastModifiedBy>
  <cp:revision>32</cp:revision>
  <dcterms:created xsi:type="dcterms:W3CDTF">2016-08-17T10:22:27Z</dcterms:created>
  <dcterms:modified xsi:type="dcterms:W3CDTF">2016-08-24T20:04:47Z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2013-04-16T00:00:00Z</vt:filetime>
  </property>
  <property fmtid="{D5CDD505-2E9C-101B-9397-08002B2CF9AE}" pid="3" name="Creator">
    <vt:lpwstr>Acrobat PDFMaker 11 for PowerPoint</vt:lpwstr>
  </property>
  <property fmtid="{D5CDD505-2E9C-101B-9397-08002B2CF9AE}" pid="4" name="LastSaved">
    <vt:filetime>2016-08-17T00:00:00Z</vt:filetime>
  </property>
</Properties>
</file>