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8" r:id="rId2"/>
    <p:sldId id="259" r:id="rId3"/>
    <p:sldId id="260" r:id="rId4"/>
    <p:sldId id="261" r:id="rId5"/>
    <p:sldId id="262" r:id="rId6"/>
    <p:sldId id="265" r:id="rId7"/>
    <p:sldId id="266" r:id="rId8"/>
    <p:sldId id="267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87" autoAdjust="0"/>
  </p:normalViewPr>
  <p:slideViewPr>
    <p:cSldViewPr snapToGrid="0">
      <p:cViewPr varScale="1">
        <p:scale>
          <a:sx n="75" d="100"/>
          <a:sy n="75" d="100"/>
        </p:scale>
        <p:origin x="77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6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90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350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00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7368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53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846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83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93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618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4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29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6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12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91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21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BC316-2F62-4D7D-92F2-DD79FDA1F7B2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C4EA7B-56CE-4004-B2BB-396CFF2305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959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8471" y="110613"/>
            <a:ext cx="8605684" cy="2190135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3600" b="1" kern="1800" dirty="0" smtClean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b="1" kern="1800" dirty="0" smtClean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kern="1800" dirty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b="1" kern="1800" dirty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kern="1800" dirty="0" smtClean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b="1" kern="1800" dirty="0" smtClean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kern="1800" dirty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b="1" kern="1800" dirty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kern="1800" dirty="0" smtClean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b="1" kern="1800" dirty="0" smtClean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kern="1800" dirty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600" b="1" kern="1800" dirty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kern="1800" dirty="0" smtClean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en-GB" sz="3600" b="1" kern="1800" baseline="30000" dirty="0" smtClean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GB" sz="3600" b="1" kern="1800" dirty="0" smtClean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TC-RPPO virtual meeting 01</a:t>
            </a:r>
            <a:br>
              <a:rPr lang="en-GB" sz="3600" b="1" kern="1800" dirty="0" smtClean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kern="1800" dirty="0" smtClean="0">
                <a:solidFill>
                  <a:srgbClr val="0F405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October 6 2021</a:t>
            </a:r>
            <a:r>
              <a:rPr lang="en-GB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743199"/>
            <a:ext cx="10838985" cy="2647335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/>
              <a:t>Update on IAPSC`s implemented activities</a:t>
            </a:r>
          </a:p>
          <a:p>
            <a:pPr algn="ctr"/>
            <a:r>
              <a:rPr lang="en-GB" sz="3600" b="1" dirty="0" smtClean="0"/>
              <a:t>By: </a:t>
            </a:r>
          </a:p>
          <a:p>
            <a:pPr algn="ctr"/>
            <a:r>
              <a:rPr lang="en-GB" sz="3600" b="1" dirty="0" smtClean="0"/>
              <a:t>Director of IAPSC</a:t>
            </a:r>
            <a:endParaRPr lang="en-GB" sz="36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9007" cy="55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8181" y="6248400"/>
            <a:ext cx="7538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679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260950"/>
            <a:ext cx="10458922" cy="3880773"/>
          </a:xfrm>
        </p:spPr>
        <p:txBody>
          <a:bodyPr>
            <a:normAutofit/>
          </a:bodyPr>
          <a:lstStyle/>
          <a:p>
            <a:r>
              <a:rPr lang="en-GB" sz="7200" dirty="0" smtClean="0"/>
              <a:t>I Thank YOU</a:t>
            </a:r>
            <a:endParaRPr lang="en-GB" sz="7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9007" cy="55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8181" y="6248400"/>
            <a:ext cx="7538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14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3226" y="250723"/>
            <a:ext cx="2271251" cy="648929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</a:rPr>
              <a:t>OUTLINE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367463"/>
            <a:ext cx="11931804" cy="4618143"/>
          </a:xfrm>
        </p:spPr>
        <p:txBody>
          <a:bodyPr>
            <a:noAutofit/>
          </a:bodyPr>
          <a:lstStyle/>
          <a:p>
            <a:r>
              <a:rPr lang="en-GB" sz="3600" dirty="0" smtClean="0"/>
              <a:t>Introduction </a:t>
            </a:r>
          </a:p>
          <a:p>
            <a:r>
              <a:rPr lang="en-GB" sz="3600" dirty="0" smtClean="0"/>
              <a:t> Update on IAPSC`s implemented activities </a:t>
            </a:r>
          </a:p>
          <a:p>
            <a:r>
              <a:rPr lang="en-US" sz="3600" dirty="0" smtClean="0"/>
              <a:t>Review </a:t>
            </a:r>
            <a:r>
              <a:rPr lang="en-US" sz="3600" dirty="0"/>
              <a:t>of ECOWAS’s application to be recognized as an RPPO </a:t>
            </a:r>
            <a:endParaRPr lang="en-US" sz="3600" dirty="0" smtClean="0"/>
          </a:p>
          <a:p>
            <a:r>
              <a:rPr lang="en-US" sz="3600" dirty="0"/>
              <a:t> Partnership/collaboration </a:t>
            </a:r>
            <a:endParaRPr lang="en-US" sz="3600" dirty="0" smtClean="0"/>
          </a:p>
          <a:p>
            <a:r>
              <a:rPr lang="en-US" sz="3600" dirty="0" smtClean="0"/>
              <a:t>Constraints </a:t>
            </a:r>
          </a:p>
          <a:p>
            <a:r>
              <a:rPr lang="en-US" sz="3600" dirty="0" smtClean="0"/>
              <a:t>way forward</a:t>
            </a:r>
            <a:endParaRPr lang="en-GB" sz="36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9007" cy="55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8181" y="6248400"/>
            <a:ext cx="7538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711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9044" y="125361"/>
            <a:ext cx="3805085" cy="789039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Introduction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7461" y="1069259"/>
            <a:ext cx="10649428" cy="497210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600" dirty="0">
                <a:solidFill>
                  <a:srgbClr val="1B1E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Technical Consultations among Regional Plant Protection Organizations (TC-RPPO) are regularly convened </a:t>
            </a:r>
            <a:r>
              <a:rPr lang="en-GB" sz="3600" dirty="0" smtClean="0">
                <a:solidFill>
                  <a:srgbClr val="1B1E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annual basis </a:t>
            </a:r>
            <a:r>
              <a:rPr lang="en-GB" sz="3600" dirty="0">
                <a:solidFill>
                  <a:srgbClr val="1B1E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the Secretary of the </a:t>
            </a:r>
            <a:r>
              <a:rPr lang="en-GB" sz="3600" dirty="0" smtClean="0">
                <a:solidFill>
                  <a:srgbClr val="1B1E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Commission but with the COVID-19 outbreak this meeting is being held virtually and in several sessions per year.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 smtClean="0"/>
              <a:t>The 32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 Technical </a:t>
            </a:r>
            <a:r>
              <a:rPr lang="en-US" sz="3600" dirty="0"/>
              <a:t>Consultation among RPPOs (Virtual Meeting No </a:t>
            </a:r>
            <a:r>
              <a:rPr lang="en-US" sz="3600" dirty="0" smtClean="0"/>
              <a:t>3) took place on 26 February 2021. </a:t>
            </a:r>
            <a:endParaRPr lang="en-GB" sz="3600" dirty="0" smtClean="0">
              <a:solidFill>
                <a:srgbClr val="1B1E24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600" dirty="0" smtClean="0">
                <a:solidFill>
                  <a:srgbClr val="1B1E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3600" dirty="0">
                <a:solidFill>
                  <a:srgbClr val="1B1E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purpose of the TC is to inter alia, encourage inter-regional cooperation in promoting harmonized phytosanitary measures, and the development and use of relevant international standards for phytosanitary measures. </a:t>
            </a:r>
            <a:endParaRPr lang="en-GB" sz="3600" dirty="0" smtClean="0">
              <a:solidFill>
                <a:srgbClr val="1B1E24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600" dirty="0" smtClean="0">
                <a:solidFill>
                  <a:srgbClr val="1B1E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meeting is a </a:t>
            </a:r>
            <a:r>
              <a:rPr lang="en-GB" sz="3600" dirty="0">
                <a:solidFill>
                  <a:srgbClr val="1B1E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forum for RPPOs to consult as a </a:t>
            </a:r>
            <a:r>
              <a:rPr lang="en-GB" sz="3600" dirty="0" smtClean="0">
                <a:solidFill>
                  <a:srgbClr val="1B1E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group and  </a:t>
            </a:r>
            <a:r>
              <a:rPr lang="en-GB" sz="3600" dirty="0" smtClean="0">
                <a:solidFill>
                  <a:srgbClr val="1B1E2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IAPSC as one of the 10 RPPOs  plays its role</a:t>
            </a:r>
            <a:r>
              <a:rPr lang="en-GB" dirty="0" smtClean="0">
                <a:solidFill>
                  <a:srgbClr val="1B1E2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9007" cy="55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8181" y="6248400"/>
            <a:ext cx="7538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545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80219"/>
            <a:ext cx="9853014" cy="803788"/>
          </a:xfrm>
        </p:spPr>
        <p:txBody>
          <a:bodyPr/>
          <a:lstStyle/>
          <a:p>
            <a:r>
              <a:rPr lang="en-GB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 </a:t>
            </a:r>
            <a:r>
              <a:rPr lang="en-GB" b="1" dirty="0" smtClean="0">
                <a:solidFill>
                  <a:schemeClr val="tx1"/>
                </a:solidFill>
                <a:ea typeface="+mn-ea"/>
                <a:cs typeface="+mn-cs"/>
              </a:rPr>
              <a:t>Update on IAPSC`s </a:t>
            </a:r>
            <a:r>
              <a:rPr lang="en-GB" b="1" dirty="0">
                <a:solidFill>
                  <a:schemeClr val="tx1"/>
                </a:solidFill>
                <a:ea typeface="+mn-ea"/>
                <a:cs typeface="+mn-cs"/>
              </a:rPr>
              <a:t>implemented </a:t>
            </a:r>
            <a:r>
              <a:rPr lang="en-GB" b="1" dirty="0" smtClean="0">
                <a:solidFill>
                  <a:schemeClr val="tx1"/>
                </a:solidFill>
                <a:ea typeface="+mn-ea"/>
                <a:cs typeface="+mn-cs"/>
              </a:rPr>
              <a:t>activities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232" y="1474839"/>
            <a:ext cx="10817941" cy="479512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Since the 32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Consultation among RPPOs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Virtual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 No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held on  26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February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2021, IAPSC implemented some activities including: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90C226"/>
              </a:buClr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March 15</a:t>
            </a:r>
            <a:r>
              <a:rPr lang="en-GB" sz="2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2021 </a:t>
            </a:r>
            <a:r>
              <a:rPr lang="en-GB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participation to the virtual </a:t>
            </a:r>
            <a:r>
              <a:rPr lang="en-US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Continental Training of National Experts on Malabo Declaration Biennial Review Reporting Tools;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90C226"/>
              </a:buClr>
            </a:pPr>
            <a:r>
              <a:rPr lang="en-US" sz="2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March, 16-18 and april1</a:t>
            </a:r>
            <a:r>
              <a:rPr lang="en-US" sz="2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2021-</a:t>
            </a:r>
            <a:r>
              <a:rPr lang="en-US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virtual</a:t>
            </a:r>
            <a:r>
              <a:rPr lang="en-US" sz="2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meeting on CPM15</a:t>
            </a:r>
            <a:r>
              <a:rPr lang="en-US" sz="2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90C226"/>
              </a:buClr>
            </a:pPr>
            <a:r>
              <a:rPr lang="en-GB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April, 8, 2021 ECOWAS Task Force Information Meeting</a:t>
            </a:r>
            <a:endParaRPr lang="en-GB" sz="2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6000"/>
              </a:lnSpc>
              <a:spcAft>
                <a:spcPts val="800"/>
              </a:spcAft>
              <a:buClr>
                <a:srgbClr val="90C226"/>
              </a:buClr>
            </a:pPr>
            <a:r>
              <a:rPr lang="en-GB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April 12-13</a:t>
            </a:r>
            <a:r>
              <a:rPr lang="en-GB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2021- </a:t>
            </a:r>
            <a:r>
              <a:rPr lang="en-GB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Virtual meeting of the 14</a:t>
            </a:r>
            <a:r>
              <a:rPr lang="en-GB" sz="2400" baseline="30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session of the IAPSC` Steering Committee; </a:t>
            </a:r>
          </a:p>
          <a:p>
            <a:pPr lvl="0">
              <a:lnSpc>
                <a:spcPct val="106000"/>
              </a:lnSpc>
              <a:spcAft>
                <a:spcPts val="800"/>
              </a:spcAft>
              <a:buClr>
                <a:srgbClr val="90C226"/>
              </a:buClr>
            </a:pPr>
            <a:r>
              <a:rPr lang="en-GB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April 14-16, 2021</a:t>
            </a:r>
            <a:r>
              <a:rPr lang="en-GB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-Virtual meeting of the 29</a:t>
            </a:r>
            <a:r>
              <a:rPr lang="en-GB" sz="2400" baseline="300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GB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session of the IAPSC`s General </a:t>
            </a:r>
            <a:r>
              <a:rPr lang="en-GB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Assembly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90C226"/>
              </a:buClr>
            </a:pPr>
            <a:r>
              <a:rPr lang="en-GB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June1-4</a:t>
            </a:r>
            <a:r>
              <a:rPr lang="en-GB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2021- </a:t>
            </a:r>
            <a:r>
              <a:rPr lang="en-GB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virtual consultative meeting for the formulation of plant health strategy for Africa; </a:t>
            </a:r>
            <a:endParaRPr lang="en-GB" sz="20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6000"/>
              </a:lnSpc>
              <a:spcAft>
                <a:spcPts val="800"/>
              </a:spcAft>
              <a:buClr>
                <a:srgbClr val="90C226"/>
              </a:buClr>
            </a:pPr>
            <a:endParaRPr lang="en-GB" sz="24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9007" cy="55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8181" y="6248400"/>
            <a:ext cx="7538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723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29" y="66369"/>
            <a:ext cx="10272251" cy="91439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Update on IAPSC`s implemented </a:t>
            </a:r>
            <a:r>
              <a:rPr lang="en-GB" dirty="0" smtClean="0">
                <a:solidFill>
                  <a:schemeClr val="tx1"/>
                </a:solidFill>
              </a:rPr>
              <a:t>activities cont</a:t>
            </a:r>
            <a:r>
              <a:rPr lang="en-GB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039761"/>
            <a:ext cx="10627305" cy="5818239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90C226"/>
              </a:buClr>
            </a:pPr>
            <a:r>
              <a:rPr lang="en-GB" sz="2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June </a:t>
            </a:r>
            <a:r>
              <a:rPr lang="en-GB" sz="2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8-11,2021- </a:t>
            </a:r>
            <a:r>
              <a:rPr lang="en-GB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participation to virtual consultative meeting for the formulation of food safety strategy for Africa,</a:t>
            </a:r>
            <a:r>
              <a:rPr lang="en-US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African Food Safety Agency and Continental Reference Laboratory</a:t>
            </a:r>
            <a:r>
              <a:rPr lang="en-GB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GB" sz="2600" b="1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90C226"/>
              </a:buClr>
            </a:pPr>
            <a:r>
              <a:rPr lang="en-GB" sz="2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July 8</a:t>
            </a:r>
            <a:r>
              <a:rPr lang="en-GB" sz="26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2021 </a:t>
            </a:r>
            <a:r>
              <a:rPr lang="en-GB" sz="2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virtual training of Africa on  International Plant Protection Convention online Comment </a:t>
            </a:r>
            <a:r>
              <a:rPr lang="en-GB" sz="2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 (</a:t>
            </a:r>
            <a:r>
              <a:rPr lang="en-GB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OCS);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90C226"/>
              </a:buClr>
            </a:pPr>
            <a:r>
              <a:rPr lang="en-GB" sz="2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July21-23,2021- </a:t>
            </a:r>
            <a:r>
              <a:rPr lang="en-GB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Virtual workshop on: Strengthening Member States, RECs and National Plant Protection Organizations (NPPOs) capacity in inspection services, quarantine pest detection methods and management of trans-boundary pests.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90C226"/>
              </a:buClr>
            </a:pPr>
            <a:r>
              <a:rPr lang="en-GB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6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August 12,2021- </a:t>
            </a:r>
            <a:r>
              <a:rPr lang="en-GB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virtual preparatory meeting of the  </a:t>
            </a: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IPPC regional workshop for Africa</a:t>
            </a:r>
            <a:r>
              <a:rPr lang="en-US" sz="2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6000"/>
              </a:lnSpc>
              <a:spcAft>
                <a:spcPts val="800"/>
              </a:spcAft>
              <a:buClr>
                <a:srgbClr val="90C226"/>
              </a:buClr>
            </a:pPr>
            <a:r>
              <a:rPr lang="en-US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21-24 September 2021, IPPC regional virtual workshop for Africa</a:t>
            </a:r>
            <a:endParaRPr lang="en-GB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90C226"/>
              </a:buClr>
            </a:pPr>
            <a:endParaRPr lang="en-US" sz="26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90C226"/>
              </a:buClr>
            </a:pPr>
            <a:endParaRPr lang="en-US" sz="26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90C226"/>
              </a:buClr>
            </a:pPr>
            <a:endParaRPr lang="en-US" sz="26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90C226"/>
              </a:buClr>
            </a:pPr>
            <a:endParaRPr lang="en-GB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9007" cy="55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8181" y="6248400"/>
            <a:ext cx="7538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716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902" y="89210"/>
            <a:ext cx="10203366" cy="1304692"/>
          </a:xfrm>
        </p:spPr>
        <p:txBody>
          <a:bodyPr/>
          <a:lstStyle/>
          <a:p>
            <a:pPr marL="342900" lvl="0" indent="-342900" algn="ctr">
              <a:spcBef>
                <a:spcPts val="1000"/>
              </a:spcBef>
            </a:pPr>
            <a:r>
              <a:rPr lang="en-US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Review of ECOWAS’s application to be recognized as an RPPO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10258595" cy="3880773"/>
          </a:xfrm>
        </p:spPr>
        <p:txBody>
          <a:bodyPr/>
          <a:lstStyle/>
          <a:p>
            <a:r>
              <a:rPr lang="en-GB" dirty="0" smtClean="0"/>
              <a:t>IAPSC received a letter from HE Commissioner of DARBE to update the commission on the above mentioned topic.</a:t>
            </a:r>
          </a:p>
          <a:p>
            <a:r>
              <a:rPr lang="en-GB" dirty="0"/>
              <a:t> </a:t>
            </a: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ECOWAS application is tabled when; 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Africa there are a lot of people and institutions doing work in plant health and all</a:t>
            </a:r>
            <a:r>
              <a:rPr lang="en-GB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them are potential partners to IAPSC including all the eight Regional Economic </a:t>
            </a:r>
            <a:r>
              <a:rPr lang="en-GB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Communities. </a:t>
            </a:r>
          </a:p>
          <a:p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 smtClean="0">
                <a:latin typeface="Times New Roman" panose="02020603050405020304" pitchFamily="18" charset="0"/>
              </a:rPr>
              <a:t>IAPSC provided  appropriate response to the Commission and it is up to the AUC to provide a response to ECOWAS.</a:t>
            </a:r>
          </a:p>
          <a:p>
            <a:r>
              <a:rPr lang="en-GB" dirty="0" smtClean="0">
                <a:latin typeface="Times New Roman" panose="02020603050405020304" pitchFamily="18" charset="0"/>
              </a:rPr>
              <a:t>No decision has been taken by the AU in conformity with its internal regulations with the different Regional Economic Communities.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9007" cy="55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8181" y="6248400"/>
            <a:ext cx="7538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483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4104" y="108096"/>
            <a:ext cx="9358764" cy="1084006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Partnership/collaboration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858" y="1592826"/>
            <a:ext cx="11017045" cy="5080819"/>
          </a:xfrm>
        </p:spPr>
        <p:txBody>
          <a:bodyPr>
            <a:normAutofit/>
          </a:bodyPr>
          <a:lstStyle/>
          <a:p>
            <a:r>
              <a:rPr lang="en-GB" sz="3600" dirty="0" smtClean="0"/>
              <a:t> </a:t>
            </a: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new plant health strategy for Africa is under preparation in collaboration with different stakeholders and partners institutions including the USDA-APHIS, CABI, ITTA, ICRISAT, Universities, RECs and AU-members states…etc.</a:t>
            </a:r>
          </a:p>
          <a:p>
            <a:pPr marL="0" indent="0">
              <a:buNone/>
            </a:pPr>
            <a:endParaRPr lang="en-GB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the SPS framework for Africa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9007" cy="55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8181" y="6248400"/>
            <a:ext cx="7538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806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4297" y="609600"/>
            <a:ext cx="3097162" cy="725129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Constraints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1116" y="1386348"/>
            <a:ext cx="11518490" cy="5302045"/>
          </a:xfrm>
        </p:spPr>
        <p:txBody>
          <a:bodyPr>
            <a:normAutofit/>
          </a:bodyPr>
          <a:lstStyle/>
          <a:p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Effect of COVID-19 on plant health sector in Africa</a:t>
            </a:r>
          </a:p>
          <a:p>
            <a:pPr marL="0" indent="0">
              <a:buNone/>
            </a:pP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0" indent="-274320" defTabSz="91440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en-US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</a:t>
            </a:r>
            <a:r>
              <a:rPr lang="en-US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priority pests in Africa include</a:t>
            </a:r>
            <a:r>
              <a:rPr lang="en-US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74320" lvl="0" indent="-274320" defTabSz="91440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Locusts, Fall armyworm,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Fruit flies,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Banana fusarium wilt (TR4),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Banana Bunchy Top Virus; </a:t>
            </a:r>
          </a:p>
          <a:p>
            <a:pPr marL="0" lvl="0" indent="-274320" defTabSz="9144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Maize Necrotic Lethal Disease,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papaya mealybug, mango mealybug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-274320" defTabSz="9144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Cassava African Mosaic Virus,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Cassava Brown Streak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74320" lvl="0" indent="-274320" defTabSz="91440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Tuta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absoluta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False codling moth,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Wheat blast,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Thrips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lvl="0" indent="-274320" defTabSz="91440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Cocoa swollen shoot,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Potato Cyst Nematode (PCN) and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Quelea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quelea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9007" cy="55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8181" y="6248400"/>
            <a:ext cx="7538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413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9044" y="122663"/>
            <a:ext cx="5214957" cy="1025913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 forward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90C226"/>
              </a:buClr>
            </a:pPr>
            <a:r>
              <a:rPr 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Staffing limitation to be addressed;</a:t>
            </a:r>
          </a:p>
          <a:p>
            <a:pPr marL="0" lvl="0" indent="0">
              <a:buClr>
                <a:srgbClr val="90C226"/>
              </a:buClr>
              <a:buNone/>
            </a:pPr>
            <a:endParaRPr lang="en-US" sz="32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90C226"/>
              </a:buClr>
            </a:pPr>
            <a:r>
              <a:rPr lang="en-US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budget to be  stepped up;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>
              <a:buClr>
                <a:srgbClr val="90C226"/>
              </a:buClr>
            </a:pPr>
            <a:r>
              <a:rPr lang="en-US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 COVID-19 outbreak contingency plan to be developed</a:t>
            </a:r>
            <a:endParaRPr lang="en-GB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9007" cy="55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8181" y="6248400"/>
            <a:ext cx="753819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881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</TotalTime>
  <Words>663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2</vt:lpstr>
      <vt:lpstr>Wingdings 3</vt:lpstr>
      <vt:lpstr>Facet</vt:lpstr>
      <vt:lpstr>      33rd TC-RPPO virtual meeting 01 October 6 2021 </vt:lpstr>
      <vt:lpstr>OUTLINE</vt:lpstr>
      <vt:lpstr>Introduction</vt:lpstr>
      <vt:lpstr> Update on IAPSC`s implemented activities</vt:lpstr>
      <vt:lpstr>Update on IAPSC`s implemented activities cont.</vt:lpstr>
      <vt:lpstr>Review of ECOWAS’s application to be recognized as an RPPO </vt:lpstr>
      <vt:lpstr>Partnership/collaboration</vt:lpstr>
      <vt:lpstr>Constraints</vt:lpstr>
      <vt:lpstr>WAY forward</vt:lpstr>
      <vt:lpstr>PowerPoint Presentation</vt:lpstr>
    </vt:vector>
  </TitlesOfParts>
  <Company>African Union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33rd TC-RPPO Virtual Meeting 01</dc:title>
  <dc:creator>Flaubert Nana Sani Nana Sani</dc:creator>
  <cp:lastModifiedBy>Nicora, Natalie (NSP)</cp:lastModifiedBy>
  <cp:revision>19</cp:revision>
  <dcterms:created xsi:type="dcterms:W3CDTF">2021-10-05T11:01:14Z</dcterms:created>
  <dcterms:modified xsi:type="dcterms:W3CDTF">2021-10-05T14:28:13Z</dcterms:modified>
</cp:coreProperties>
</file>