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80" r:id="rId6"/>
    <p:sldId id="279" r:id="rId7"/>
    <p:sldId id="283" r:id="rId8"/>
    <p:sldId id="282" r:id="rId9"/>
    <p:sldId id="285" r:id="rId10"/>
    <p:sldId id="284" r:id="rId11"/>
    <p:sldId id="272" r:id="rId12"/>
    <p:sldId id="273" r:id="rId13"/>
    <p:sldId id="274" r:id="rId14"/>
    <p:sldId id="275" r:id="rId15"/>
    <p:sldId id="276" r:id="rId16"/>
    <p:sldId id="287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Number of container surveyed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Sheet3!$B$1</c:f>
              <c:strCache>
                <c:ptCount val="1"/>
                <c:pt idx="0">
                  <c:v>Number of container surveyed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Sheet3!$A$2:$A$5</c:f>
              <c:strCach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 ( up august)</c:v>
                </c:pt>
              </c:strCache>
            </c:strRef>
          </c:cat>
          <c:val>
            <c:numRef>
              <c:f>Sheet3!$B$2:$B$5</c:f>
              <c:numCache>
                <c:formatCode>General</c:formatCode>
                <c:ptCount val="4"/>
                <c:pt idx="0">
                  <c:v>266</c:v>
                </c:pt>
                <c:pt idx="1">
                  <c:v>333</c:v>
                </c:pt>
                <c:pt idx="2">
                  <c:v>65</c:v>
                </c:pt>
                <c:pt idx="3">
                  <c:v>125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3364696"/>
        <c:axId val="313365088"/>
      </c:barChart>
      <c:catAx>
        <c:axId val="313364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3365088"/>
        <c:crosses val="autoZero"/>
        <c:auto val="1"/>
        <c:lblAlgn val="ctr"/>
        <c:lblOffset val="100"/>
        <c:noMultiLvlLbl val="0"/>
      </c:catAx>
      <c:valAx>
        <c:axId val="313365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3364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Contamination level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Sheet4!$A$1:$B$1</c:f>
              <c:strCache>
                <c:ptCount val="2"/>
                <c:pt idx="0">
                  <c:v>Number of container with contamination</c:v>
                </c:pt>
                <c:pt idx="1">
                  <c:v>Number of container without contamination</c:v>
                </c:pt>
              </c:strCache>
            </c:strRef>
          </c:cat>
          <c:val>
            <c:numRef>
              <c:f>Sheet4!$A$2:$B$2</c:f>
              <c:numCache>
                <c:formatCode>General</c:formatCode>
                <c:ptCount val="2"/>
                <c:pt idx="0">
                  <c:v>444</c:v>
                </c:pt>
                <c:pt idx="1">
                  <c:v>345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9773720"/>
        <c:axId val="89772152"/>
      </c:barChart>
      <c:catAx>
        <c:axId val="89773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772152"/>
        <c:crosses val="autoZero"/>
        <c:auto val="1"/>
        <c:lblAlgn val="ctr"/>
        <c:lblOffset val="100"/>
        <c:noMultiLvlLbl val="0"/>
      </c:catAx>
      <c:valAx>
        <c:axId val="89772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773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Packed</a:t>
            </a:r>
            <a:r>
              <a:rPr lang="en-US" b="1" baseline="0"/>
              <a:t> vs Empty container contamination level (%)</a:t>
            </a:r>
            <a:endParaRPr lang="en-US" b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Sheet17!$A$1:$B$1</c:f>
              <c:strCache>
                <c:ptCount val="2"/>
                <c:pt idx="0">
                  <c:v>Packed containers with contamination (%)</c:v>
                </c:pt>
                <c:pt idx="1">
                  <c:v>Empty containers with contaminations (%)</c:v>
                </c:pt>
              </c:strCache>
            </c:strRef>
          </c:cat>
          <c:val>
            <c:numRef>
              <c:f>Sheet17!$A$2:$B$2</c:f>
              <c:numCache>
                <c:formatCode>General</c:formatCode>
                <c:ptCount val="2"/>
                <c:pt idx="0">
                  <c:v>56</c:v>
                </c:pt>
                <c:pt idx="1">
                  <c:v>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6175928"/>
        <c:axId val="216175536"/>
      </c:barChart>
      <c:catAx>
        <c:axId val="216175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6175536"/>
        <c:crosses val="autoZero"/>
        <c:auto val="1"/>
        <c:lblAlgn val="ctr"/>
        <c:lblOffset val="100"/>
        <c:noMultiLvlLbl val="0"/>
      </c:catAx>
      <c:valAx>
        <c:axId val="216175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6175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contamination score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Sheet15!$A$1</c:f>
              <c:strCache>
                <c:ptCount val="1"/>
                <c:pt idx="0">
                  <c:v>Risk ranking (1-5 where 1 absent and 5 very high)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Sheet15!$A$2:$A$6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val>
        </c:ser>
        <c:ser>
          <c:idx val="1"/>
          <c:order val="1"/>
          <c:tx>
            <c:strRef>
              <c:f>Sheet15!$B$1</c:f>
              <c:strCache>
                <c:ptCount val="1"/>
                <c:pt idx="0">
                  <c:v>contamination score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Sheet15!$B$2:$B$6</c:f>
              <c:numCache>
                <c:formatCode>General</c:formatCode>
                <c:ptCount val="5"/>
                <c:pt idx="0">
                  <c:v>345</c:v>
                </c:pt>
                <c:pt idx="1">
                  <c:v>176</c:v>
                </c:pt>
                <c:pt idx="2">
                  <c:v>129</c:v>
                </c:pt>
                <c:pt idx="3">
                  <c:v>99</c:v>
                </c:pt>
                <c:pt idx="4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9467336"/>
        <c:axId val="213575000"/>
      </c:barChart>
      <c:catAx>
        <c:axId val="30946733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575000"/>
        <c:crosses val="autoZero"/>
        <c:auto val="1"/>
        <c:lblAlgn val="ctr"/>
        <c:lblOffset val="100"/>
        <c:noMultiLvlLbl val="0"/>
      </c:catAx>
      <c:valAx>
        <c:axId val="213575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9467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nature</a:t>
            </a:r>
            <a:r>
              <a:rPr lang="en-US" baseline="0"/>
              <a:t> of contamination (%)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Sheet16!$A$1:$A$8</c:f>
              <c:strCache>
                <c:ptCount val="8"/>
                <c:pt idx="0">
                  <c:v>Nature of contamination</c:v>
                </c:pt>
                <c:pt idx="1">
                  <c:v>Animal/animal material-feathers, faeces</c:v>
                </c:pt>
                <c:pt idx="2">
                  <c:v>Plant material</c:v>
                </c:pt>
                <c:pt idx="3">
                  <c:v>Soil</c:v>
                </c:pt>
                <c:pt idx="4">
                  <c:v>Seeds</c:v>
                </c:pt>
                <c:pt idx="5">
                  <c:v>arthropods</c:v>
                </c:pt>
                <c:pt idx="6">
                  <c:v>Egss/egg mass</c:v>
                </c:pt>
                <c:pt idx="7">
                  <c:v>Others</c:v>
                </c:pt>
              </c:strCache>
            </c:strRef>
          </c:cat>
          <c:val>
            <c:numRef>
              <c:f>Sheet16!$B$1:$B$8</c:f>
              <c:numCache>
                <c:formatCode>General</c:formatCode>
                <c:ptCount val="8"/>
                <c:pt idx="0">
                  <c:v>0</c:v>
                </c:pt>
                <c:pt idx="1">
                  <c:v>1.6</c:v>
                </c:pt>
                <c:pt idx="2">
                  <c:v>30.9</c:v>
                </c:pt>
                <c:pt idx="3">
                  <c:v>53.8</c:v>
                </c:pt>
                <c:pt idx="4">
                  <c:v>5</c:v>
                </c:pt>
                <c:pt idx="5">
                  <c:v>5.8</c:v>
                </c:pt>
                <c:pt idx="6">
                  <c:v>2</c:v>
                </c:pt>
                <c:pt idx="7">
                  <c:v>2.4</c:v>
                </c:pt>
              </c:numCache>
            </c:numRef>
          </c:val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Sheet16!$A$1:$A$8</c:f>
              <c:strCache>
                <c:ptCount val="8"/>
                <c:pt idx="0">
                  <c:v>Nature of contamination</c:v>
                </c:pt>
                <c:pt idx="1">
                  <c:v>Animal/animal material-feathers, faeces</c:v>
                </c:pt>
                <c:pt idx="2">
                  <c:v>Plant material</c:v>
                </c:pt>
                <c:pt idx="3">
                  <c:v>Soil</c:v>
                </c:pt>
                <c:pt idx="4">
                  <c:v>Seeds</c:v>
                </c:pt>
                <c:pt idx="5">
                  <c:v>arthropods</c:v>
                </c:pt>
                <c:pt idx="6">
                  <c:v>Egss/egg mass</c:v>
                </c:pt>
                <c:pt idx="7">
                  <c:v>Others</c:v>
                </c:pt>
              </c:strCache>
            </c:strRef>
          </c:cat>
          <c:val>
            <c:numRef>
              <c:f>Sheet16!$C$1:$C$8</c:f>
              <c:numCache>
                <c:formatCode>General</c:formatCode>
                <c:ptCount val="8"/>
              </c:numCache>
            </c:numRef>
          </c:val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Sheet16!$A$1:$A$8</c:f>
              <c:strCache>
                <c:ptCount val="8"/>
                <c:pt idx="0">
                  <c:v>Nature of contamination</c:v>
                </c:pt>
                <c:pt idx="1">
                  <c:v>Animal/animal material-feathers, faeces</c:v>
                </c:pt>
                <c:pt idx="2">
                  <c:v>Plant material</c:v>
                </c:pt>
                <c:pt idx="3">
                  <c:v>Soil</c:v>
                </c:pt>
                <c:pt idx="4">
                  <c:v>Seeds</c:v>
                </c:pt>
                <c:pt idx="5">
                  <c:v>arthropods</c:v>
                </c:pt>
                <c:pt idx="6">
                  <c:v>Egss/egg mass</c:v>
                </c:pt>
                <c:pt idx="7">
                  <c:v>Others</c:v>
                </c:pt>
              </c:strCache>
            </c:strRef>
          </c:cat>
          <c:val>
            <c:numRef>
              <c:f>Sheet16!$D$1:$D$8</c:f>
              <c:numCache>
                <c:formatCode>General</c:formatCode>
                <c:ptCount val="8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9838168"/>
        <c:axId val="509840128"/>
      </c:barChart>
      <c:catAx>
        <c:axId val="509838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9840128"/>
        <c:crosses val="autoZero"/>
        <c:auto val="1"/>
        <c:lblAlgn val="ctr"/>
        <c:lblOffset val="100"/>
        <c:noMultiLvlLbl val="0"/>
      </c:catAx>
      <c:valAx>
        <c:axId val="509840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9838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DC03C3-0ABF-426E-8BFD-7D2956C3C43A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DAA2F-F923-41F9-B4FD-67F5B97BA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608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DAA2F-F923-41F9-B4FD-67F5B97BAE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29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4CBFC-5A17-42B0-86FF-B99318186B15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6830-1C1B-4AF9-B088-B5F345670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1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4CBFC-5A17-42B0-86FF-B99318186B15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6830-1C1B-4AF9-B088-B5F345670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0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4CBFC-5A17-42B0-86FF-B99318186B15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6830-1C1B-4AF9-B088-B5F345670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00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4CBFC-5A17-42B0-86FF-B99318186B15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6830-1C1B-4AF9-B088-B5F345670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669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4CBFC-5A17-42B0-86FF-B99318186B15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6830-1C1B-4AF9-B088-B5F345670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389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4CBFC-5A17-42B0-86FF-B99318186B15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6830-1C1B-4AF9-B088-B5F345670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5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4CBFC-5A17-42B0-86FF-B99318186B15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6830-1C1B-4AF9-B088-B5F345670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53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4CBFC-5A17-42B0-86FF-B99318186B15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6830-1C1B-4AF9-B088-B5F345670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6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4CBFC-5A17-42B0-86FF-B99318186B15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6830-1C1B-4AF9-B088-B5F345670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51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4CBFC-5A17-42B0-86FF-B99318186B15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6830-1C1B-4AF9-B088-B5F345670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14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4CBFC-5A17-42B0-86FF-B99318186B15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6830-1C1B-4AF9-B088-B5F345670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59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4CBFC-5A17-42B0-86FF-B99318186B15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26830-1C1B-4AF9-B088-B5F345670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81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Bio- </a:t>
            </a:r>
            <a:r>
              <a:rPr lang="en-US" sz="4000" b="1" dirty="0" smtClean="0"/>
              <a:t>security</a:t>
            </a:r>
            <a:r>
              <a:rPr lang="en-US" sz="4000" b="1" dirty="0" smtClean="0"/>
              <a:t> </a:t>
            </a:r>
            <a:r>
              <a:rPr lang="en-US" sz="4000" b="1" dirty="0"/>
              <a:t>risks posed by sea container pathway in Kenya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sz="2000" dirty="0" smtClean="0"/>
          </a:p>
          <a:p>
            <a:r>
              <a:rPr lang="en-US" sz="2000" dirty="0" smtClean="0"/>
              <a:t>Authors: F. </a:t>
            </a:r>
            <a:r>
              <a:rPr lang="en-US" sz="2000" dirty="0" err="1" smtClean="0"/>
              <a:t>koome</a:t>
            </a:r>
            <a:r>
              <a:rPr lang="en-US" sz="2000" dirty="0" smtClean="0"/>
              <a:t>, T. </a:t>
            </a:r>
            <a:r>
              <a:rPr lang="en-US" sz="2000" dirty="0" err="1" smtClean="0"/>
              <a:t>kosiom</a:t>
            </a:r>
            <a:r>
              <a:rPr lang="en-US" sz="2000" dirty="0" smtClean="0"/>
              <a:t>, </a:t>
            </a:r>
            <a:r>
              <a:rPr lang="en-US" sz="2000" dirty="0" smtClean="0"/>
              <a:t>I. </a:t>
            </a:r>
            <a:r>
              <a:rPr lang="en-US" sz="2000" dirty="0" err="1" smtClean="0"/>
              <a:t>Macharia</a:t>
            </a:r>
            <a:r>
              <a:rPr lang="en-US" sz="2000" dirty="0" smtClean="0"/>
              <a:t>, </a:t>
            </a:r>
            <a:r>
              <a:rPr lang="en-US" sz="2000" dirty="0" smtClean="0"/>
              <a:t>T. </a:t>
            </a:r>
            <a:r>
              <a:rPr lang="en-US" sz="2000" dirty="0" err="1"/>
              <a:t>M</a:t>
            </a:r>
            <a:r>
              <a:rPr lang="en-US" sz="2000" dirty="0" err="1" smtClean="0"/>
              <a:t>utui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Presenter: </a:t>
            </a:r>
            <a:r>
              <a:rPr lang="en-US" sz="2000" dirty="0" err="1"/>
              <a:t>K</a:t>
            </a:r>
            <a:r>
              <a:rPr lang="en-US" sz="2000" dirty="0" err="1" smtClean="0"/>
              <a:t>oome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Kenya Plant Health Inspectorate Service (KEPHIS), P. O. Box 49592-00100, Nairobi, </a:t>
            </a:r>
            <a:r>
              <a:rPr lang="en-US" sz="2000" dirty="0" smtClean="0"/>
              <a:t>Kenya. </a:t>
            </a:r>
            <a:r>
              <a:rPr lang="en-US" sz="2000" dirty="0" smtClean="0"/>
              <a:t>director@kephis.org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0075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Nature of contamination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 smtClean="0"/>
              <a:t>Soil highest contaminant- 53.8%, plant materials 30.9%, arthropods 5.8%</a:t>
            </a:r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60537385"/>
              </p:ext>
            </p:extLst>
          </p:nvPr>
        </p:nvGraphicFramePr>
        <p:xfrm>
          <a:off x="152400" y="4001436"/>
          <a:ext cx="4038600" cy="21152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6008"/>
                <a:gridCol w="1346008"/>
                <a:gridCol w="1346584"/>
              </a:tblGrid>
              <a:tr h="48812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Nature of contamination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03" marR="6220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Number of contaminated containers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03" marR="6220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Contamination Percentage (%)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03" marR="62203" marT="0" marB="0"/>
                </a:tc>
              </a:tr>
              <a:tr h="48812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Animal/animal material-feathers, faeces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03" marR="6220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03" marR="6220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1.6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03" marR="62203" marT="0" marB="0"/>
                </a:tc>
              </a:tr>
              <a:tr h="1627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Plant material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03" marR="6220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137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03" marR="6220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30.9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03" marR="62203" marT="0" marB="0"/>
                </a:tc>
              </a:tr>
              <a:tr h="1627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Soil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03" marR="6220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239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03" marR="6220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53.8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03" marR="62203" marT="0" marB="0"/>
                </a:tc>
              </a:tr>
              <a:tr h="1627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Seeds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03" marR="6220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03" marR="6220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03" marR="62203" marT="0" marB="0"/>
                </a:tc>
              </a:tr>
              <a:tr h="1627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arthropods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03" marR="6220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26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03" marR="6220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5.8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03" marR="62203" marT="0" marB="0"/>
                </a:tc>
              </a:tr>
              <a:tr h="1627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Egss/egg mass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03" marR="6220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03" marR="6220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2.0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03" marR="62203" marT="0" marB="0"/>
                </a:tc>
              </a:tr>
              <a:tr h="1627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Others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03" marR="6220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03" marR="6220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03" marR="62203" marT="0" marB="0"/>
                </a:tc>
              </a:tr>
              <a:tr h="1627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03" marR="6220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03" marR="6220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2.4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03" marR="62203" marT="0" marB="0"/>
                </a:tc>
              </a:tr>
            </a:tbl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8091171"/>
              </p:ext>
            </p:extLst>
          </p:nvPr>
        </p:nvGraphicFramePr>
        <p:xfrm>
          <a:off x="4086224" y="1752600"/>
          <a:ext cx="4829176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4377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Results: contamination</a:t>
            </a:r>
            <a:endParaRPr lang="en-US" sz="3600" b="1" dirty="0"/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2274702" cy="171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187" y="1471648"/>
            <a:ext cx="2297298" cy="171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196" y="1483748"/>
            <a:ext cx="2311327" cy="1735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94320"/>
            <a:ext cx="1865313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313370"/>
            <a:ext cx="1822450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13370"/>
            <a:ext cx="1871663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313370"/>
            <a:ext cx="19685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086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Results: contamination</a:t>
            </a:r>
            <a:endParaRPr lang="en-US" sz="3600" b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1828800" cy="2446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765" y="1600199"/>
            <a:ext cx="1818736" cy="2446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00200"/>
            <a:ext cx="191452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190999"/>
            <a:ext cx="1873992" cy="2555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343400"/>
            <a:ext cx="1815984" cy="2457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915" y="4372542"/>
            <a:ext cx="1744763" cy="2349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626" y="4372541"/>
            <a:ext cx="1731967" cy="234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89" y="1573353"/>
            <a:ext cx="1817811" cy="2473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569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/>
              <a:t>Results: contamination on the interior surface</a:t>
            </a:r>
            <a:endParaRPr lang="en-US" sz="3600" b="1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90" y="4191000"/>
            <a:ext cx="1889924" cy="253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1524001"/>
            <a:ext cx="1909904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590" y="1524001"/>
            <a:ext cx="191954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17651"/>
            <a:ext cx="1901825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54865"/>
            <a:ext cx="1904304" cy="2559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936" y="4232173"/>
            <a:ext cx="1794770" cy="247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262351"/>
            <a:ext cx="1825625" cy="2460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679" y="4279900"/>
            <a:ext cx="1807326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673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Results: contamination</a:t>
            </a:r>
            <a:endParaRPr lang="en-US" sz="3600" b="1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1806559" cy="2447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752600"/>
            <a:ext cx="1828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666" y="1752600"/>
            <a:ext cx="180660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245" y="1733107"/>
            <a:ext cx="1800292" cy="245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91" y="4343400"/>
            <a:ext cx="1777409" cy="2412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25" y="4343400"/>
            <a:ext cx="1775768" cy="2412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666" y="4343399"/>
            <a:ext cx="1745412" cy="2412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9" y="4337975"/>
            <a:ext cx="1709737" cy="2345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30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Conclusion 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Full external and internal inspections of all containers on arrival is impractical </a:t>
            </a:r>
          </a:p>
          <a:p>
            <a:r>
              <a:rPr lang="en-US" dirty="0" smtClean="0"/>
              <a:t>The  risks associated with the pathway are diverse and not likely to be adequately mitigated by application of a single measure. </a:t>
            </a:r>
          </a:p>
          <a:p>
            <a:r>
              <a:rPr lang="en-US" dirty="0"/>
              <a:t>C</a:t>
            </a:r>
            <a:r>
              <a:rPr lang="en-US" dirty="0" smtClean="0"/>
              <a:t>urrent mitigations measures (CTU code) put in place   by shipping industry to manage contamination in sea containers are not adequately addressing the challenge. </a:t>
            </a:r>
          </a:p>
          <a:p>
            <a:r>
              <a:rPr lang="en-US" dirty="0" smtClean="0"/>
              <a:t>Based on the </a:t>
            </a:r>
            <a:r>
              <a:rPr lang="en-US" dirty="0" smtClean="0"/>
              <a:t>findings </a:t>
            </a:r>
            <a:r>
              <a:rPr lang="en-US" dirty="0" smtClean="0"/>
              <a:t>of this survey, it is clear that the sea container pathway poses significant plant bio-security risk to Kenya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63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Recommendations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Awareness creation on bio- security risk posed by sea container pathway</a:t>
            </a:r>
          </a:p>
          <a:p>
            <a:r>
              <a:rPr lang="en-US" dirty="0" smtClean="0"/>
              <a:t>To consider offshore certification of sea container</a:t>
            </a:r>
          </a:p>
          <a:p>
            <a:r>
              <a:rPr lang="en-US" dirty="0" smtClean="0"/>
              <a:t>Review of CTU code </a:t>
            </a:r>
          </a:p>
          <a:p>
            <a:r>
              <a:rPr lang="en-US" dirty="0" smtClean="0"/>
              <a:t>Returning containers from regional countries to be cleaned in their respective countries.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23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M</a:t>
            </a:r>
            <a:r>
              <a:rPr lang="en-US" sz="3600" b="1" dirty="0" smtClean="0"/>
              <a:t>ovement </a:t>
            </a:r>
            <a:r>
              <a:rPr lang="en-US" sz="3600" b="1" dirty="0" smtClean="0"/>
              <a:t>of sea container in </a:t>
            </a:r>
            <a:r>
              <a:rPr lang="en-US" sz="3600" b="1" dirty="0"/>
              <a:t>K</a:t>
            </a:r>
            <a:r>
              <a:rPr lang="en-US" sz="3600" b="1" dirty="0" smtClean="0"/>
              <a:t>enya  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Kenya has two international sea port – Mombasa and </a:t>
            </a:r>
            <a:r>
              <a:rPr lang="en-US" sz="2400" dirty="0" err="1" smtClean="0"/>
              <a:t>Malindi</a:t>
            </a:r>
            <a:r>
              <a:rPr lang="en-US" sz="2400" dirty="0" smtClean="0"/>
              <a:t> ports 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 smtClean="0"/>
              <a:t>ports  </a:t>
            </a:r>
            <a:r>
              <a:rPr lang="en-US" sz="2400" dirty="0" smtClean="0"/>
              <a:t>serves 7 regional countries </a:t>
            </a:r>
          </a:p>
          <a:p>
            <a:r>
              <a:rPr lang="en-US" sz="2400" dirty="0" smtClean="0"/>
              <a:t>Kenya’s Container Port </a:t>
            </a:r>
            <a:r>
              <a:rPr lang="en-US" sz="2400" dirty="0" smtClean="0"/>
              <a:t>through put </a:t>
            </a:r>
            <a:r>
              <a:rPr lang="en-US" sz="2400" dirty="0" smtClean="0"/>
              <a:t>was  at 1.2 million TEU in 2017</a:t>
            </a:r>
          </a:p>
          <a:p>
            <a:r>
              <a:rPr lang="en-US" sz="2400" dirty="0" smtClean="0"/>
              <a:t>It is estimated that the through put in 2022 will be 2million TEU</a:t>
            </a:r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96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Survey </a:t>
            </a:r>
            <a:r>
              <a:rPr lang="en-US" sz="3200" b="1" dirty="0" smtClean="0"/>
              <a:t>on sea container cleanness in </a:t>
            </a:r>
            <a:r>
              <a:rPr lang="en-US" sz="3200" b="1" dirty="0"/>
              <a:t>K</a:t>
            </a:r>
            <a:r>
              <a:rPr lang="en-US" sz="3200" b="1" dirty="0" smtClean="0"/>
              <a:t>enya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In 2019 </a:t>
            </a:r>
            <a:r>
              <a:rPr lang="en-US" sz="2400" dirty="0" smtClean="0"/>
              <a:t>KEPHIS initiated </a:t>
            </a:r>
            <a:r>
              <a:rPr lang="en-US" sz="2400" dirty="0" smtClean="0"/>
              <a:t>the sea container cleanness survey at the port and boarder points.</a:t>
            </a:r>
          </a:p>
          <a:p>
            <a:r>
              <a:rPr lang="en-US" sz="2400" dirty="0" smtClean="0"/>
              <a:t>The specific objectives of the survey:  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/>
              <a:t> </a:t>
            </a:r>
            <a:r>
              <a:rPr lang="en-US" sz="2400" dirty="0" smtClean="0"/>
              <a:t>Estimate the nature and the level of  bio-contamination in/on sea containers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smtClean="0"/>
              <a:t>Determine </a:t>
            </a:r>
            <a:r>
              <a:rPr lang="en-US" sz="2400" dirty="0" smtClean="0"/>
              <a:t>the overall level of biosecurity risk posed by the sea container pathway in Kenya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err="1" smtClean="0"/>
              <a:t>Dertimine</a:t>
            </a:r>
            <a:r>
              <a:rPr lang="en-US" sz="2400" dirty="0" smtClean="0"/>
              <a:t> the </a:t>
            </a:r>
            <a:r>
              <a:rPr lang="en-US" sz="2400" dirty="0"/>
              <a:t>effectiveness of the (CTU) code in management of contamination in sea container</a:t>
            </a:r>
          </a:p>
          <a:p>
            <a:pPr>
              <a:buFont typeface="Wingdings" pitchFamily="2" charset="2"/>
              <a:buChar char="v"/>
            </a:pPr>
            <a:endParaRPr lang="en-US" sz="2800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1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The survey approach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The survey is ongoing </a:t>
            </a:r>
          </a:p>
          <a:p>
            <a:r>
              <a:rPr lang="en-US" sz="2400" dirty="0" smtClean="0"/>
              <a:t>Containers are selected from shipping manifests or boarder container movement schedules</a:t>
            </a:r>
          </a:p>
          <a:p>
            <a:r>
              <a:rPr lang="en-US" sz="2400" dirty="0" smtClean="0"/>
              <a:t>Inspection to determine the nature, level and location of contamination is being conducted on both internal and external surfaces. </a:t>
            </a:r>
          </a:p>
          <a:p>
            <a:r>
              <a:rPr lang="en-US" sz="2400" dirty="0" smtClean="0"/>
              <a:t>Data collection is through ODK software based on the questionnaire developed by the IPPC </a:t>
            </a:r>
          </a:p>
          <a:p>
            <a:r>
              <a:rPr lang="en-US" sz="2400" dirty="0" smtClean="0"/>
              <a:t>Samples are being collected for laboratory analysis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2598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Survey locations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143000"/>
            <a:ext cx="5791200" cy="5257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24545" y="3116757"/>
            <a:ext cx="7473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solidFill>
                  <a:schemeClr val="bg2">
                    <a:lumMod val="10000"/>
                  </a:schemeClr>
                </a:solidFill>
              </a:rPr>
              <a:t>Malaba</a:t>
            </a:r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24545" y="3424534"/>
            <a:ext cx="5870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solidFill>
                  <a:schemeClr val="bg2">
                    <a:lumMod val="10000"/>
                  </a:schemeClr>
                </a:solidFill>
              </a:rPr>
              <a:t>Busia</a:t>
            </a:r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33800" y="4800600"/>
            <a:ext cx="8917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solidFill>
                  <a:schemeClr val="bg2">
                    <a:lumMod val="10000"/>
                  </a:schemeClr>
                </a:solidFill>
              </a:rPr>
              <a:t>Namanga</a:t>
            </a:r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86200" y="5257800"/>
            <a:ext cx="6656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solidFill>
                  <a:schemeClr val="bg2">
                    <a:lumMod val="10000"/>
                  </a:schemeClr>
                </a:solidFill>
              </a:rPr>
              <a:t>Taveta</a:t>
            </a:r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76800" y="5943600"/>
            <a:ext cx="11002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solidFill>
                  <a:schemeClr val="bg2">
                    <a:lumMod val="10000"/>
                  </a:schemeClr>
                </a:solidFill>
              </a:rPr>
              <a:t>Lunga</a:t>
            </a:r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bg2">
                    <a:lumMod val="10000"/>
                  </a:schemeClr>
                </a:solidFill>
              </a:rPr>
              <a:t>Lunga</a:t>
            </a:r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67541" y="5483423"/>
            <a:ext cx="10358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bg2">
                    <a:lumMod val="10000"/>
                  </a:schemeClr>
                </a:solidFill>
              </a:rPr>
              <a:t>Mombasa</a:t>
            </a:r>
            <a:endParaRPr lang="en-US" sz="16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44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Number of containers surveyed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47244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789 container were surveyed between </a:t>
            </a:r>
            <a:r>
              <a:rPr lang="en-US" dirty="0"/>
              <a:t>A</a:t>
            </a:r>
            <a:r>
              <a:rPr lang="en-US" dirty="0" smtClean="0"/>
              <a:t>pril 2019 to </a:t>
            </a:r>
            <a:r>
              <a:rPr lang="en-US" dirty="0"/>
              <a:t>A</a:t>
            </a:r>
            <a:r>
              <a:rPr lang="en-US" dirty="0" smtClean="0"/>
              <a:t>ug 2022.</a:t>
            </a:r>
          </a:p>
          <a:p>
            <a:r>
              <a:rPr lang="en-US" dirty="0" smtClean="0"/>
              <a:t>The container were imported from 54 countries</a:t>
            </a:r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70981780"/>
              </p:ext>
            </p:extLst>
          </p:nvPr>
        </p:nvGraphicFramePr>
        <p:xfrm>
          <a:off x="4648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135966"/>
              </p:ext>
            </p:extLst>
          </p:nvPr>
        </p:nvGraphicFramePr>
        <p:xfrm>
          <a:off x="233362" y="4027486"/>
          <a:ext cx="4267200" cy="2286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33600"/>
                <a:gridCol w="2133600"/>
              </a:tblGrid>
              <a:tr h="64587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Year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Number of container surveyed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56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2019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266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56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56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75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2022 ( up august)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56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789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606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of container contamination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56.3% of all the surveyed containers were contaminated 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15551930"/>
              </p:ext>
            </p:extLst>
          </p:nvPr>
        </p:nvGraphicFramePr>
        <p:xfrm>
          <a:off x="4648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262082"/>
              </p:ext>
            </p:extLst>
          </p:nvPr>
        </p:nvGraphicFramePr>
        <p:xfrm>
          <a:off x="119380" y="3863181"/>
          <a:ext cx="4452620" cy="5381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3995"/>
                <a:gridCol w="1483995"/>
                <a:gridCol w="1484630"/>
              </a:tblGrid>
              <a:tr h="13493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Number of container surveyed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Number of container with contamination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Number of container without contamination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789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444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345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578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Contamination levels: Empty vs pack containers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62472821"/>
              </p:ext>
            </p:extLst>
          </p:nvPr>
        </p:nvGraphicFramePr>
        <p:xfrm>
          <a:off x="914400" y="2895600"/>
          <a:ext cx="2099945" cy="37671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7290"/>
                <a:gridCol w="922655"/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Number of empty containers surveyed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Number of packed containers surveyed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547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number of empty container with contamination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Number of packed containers with contamination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51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Empty Contamination percentage ( %)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Packed containers Contamination percentage ( %)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56%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35204150"/>
              </p:ext>
            </p:extLst>
          </p:nvPr>
        </p:nvGraphicFramePr>
        <p:xfrm>
          <a:off x="4648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126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Contamination score (where 1 is absent and  5 is high risk)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5% of the container surveyed had high risk level of contaminations</a:t>
            </a:r>
          </a:p>
          <a:p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6474119"/>
              </p:ext>
            </p:extLst>
          </p:nvPr>
        </p:nvGraphicFramePr>
        <p:xfrm>
          <a:off x="4648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682143"/>
              </p:ext>
            </p:extLst>
          </p:nvPr>
        </p:nvGraphicFramePr>
        <p:xfrm>
          <a:off x="231775" y="3962400"/>
          <a:ext cx="4340225" cy="16732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2725"/>
                <a:gridCol w="1257300"/>
                <a:gridCol w="1600200"/>
              </a:tblGrid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Risk ranking (1-5 where 1 absent and 5 very high)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contamination score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Percentage contamination score (%)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 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345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43.7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176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22.3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16.3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Grand 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789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47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6916</TotalTime>
  <Words>607</Words>
  <Application>Microsoft Office PowerPoint</Application>
  <PresentationFormat>On-screen Show (4:3)</PresentationFormat>
  <Paragraphs>138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Wingdings</vt:lpstr>
      <vt:lpstr>Office Theme</vt:lpstr>
      <vt:lpstr>Bio- security risks posed by sea container pathway in Kenya </vt:lpstr>
      <vt:lpstr>Movement of sea container in Kenya  </vt:lpstr>
      <vt:lpstr>Survey on sea container cleanness in Kenya</vt:lpstr>
      <vt:lpstr>The survey approach</vt:lpstr>
      <vt:lpstr>Survey locations</vt:lpstr>
      <vt:lpstr>Number of containers surveyed </vt:lpstr>
      <vt:lpstr>Level of container contamination</vt:lpstr>
      <vt:lpstr>Contamination levels: Empty vs pack containers</vt:lpstr>
      <vt:lpstr>Contamination score (where 1 is absent and  5 is high risk)</vt:lpstr>
      <vt:lpstr>Nature of contamination</vt:lpstr>
      <vt:lpstr>Results: contamination</vt:lpstr>
      <vt:lpstr>Results: contamination</vt:lpstr>
      <vt:lpstr>Results: contamination on the interior surface</vt:lpstr>
      <vt:lpstr>Results: contamination</vt:lpstr>
      <vt:lpstr>Conclusion </vt:lpstr>
      <vt:lpstr>Recommendations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Report on Sea Containers Cleanliness in Kenya</dc:title>
  <dc:creator>DELL</dc:creator>
  <cp:lastModifiedBy>DELL</cp:lastModifiedBy>
  <cp:revision>82</cp:revision>
  <dcterms:created xsi:type="dcterms:W3CDTF">2019-09-03T05:29:24Z</dcterms:created>
  <dcterms:modified xsi:type="dcterms:W3CDTF">2022-09-15T13:36:41Z</dcterms:modified>
</cp:coreProperties>
</file>